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4"/>
  </p:notesMasterIdLst>
  <p:handoutMasterIdLst>
    <p:handoutMasterId r:id="rId165"/>
  </p:handoutMasterIdLst>
  <p:sldIdLst>
    <p:sldId id="256" r:id="rId2"/>
    <p:sldId id="374" r:id="rId3"/>
    <p:sldId id="393" r:id="rId4"/>
    <p:sldId id="400" r:id="rId5"/>
    <p:sldId id="267" r:id="rId6"/>
    <p:sldId id="399" r:id="rId7"/>
    <p:sldId id="320" r:id="rId8"/>
    <p:sldId id="378" r:id="rId9"/>
    <p:sldId id="418" r:id="rId10"/>
    <p:sldId id="379" r:id="rId11"/>
    <p:sldId id="434" r:id="rId12"/>
    <p:sldId id="380" r:id="rId13"/>
    <p:sldId id="381" r:id="rId14"/>
    <p:sldId id="416" r:id="rId15"/>
    <p:sldId id="417" r:id="rId16"/>
    <p:sldId id="350" r:id="rId17"/>
    <p:sldId id="404" r:id="rId18"/>
    <p:sldId id="403" r:id="rId19"/>
    <p:sldId id="324" r:id="rId20"/>
    <p:sldId id="321" r:id="rId21"/>
    <p:sldId id="311" r:id="rId22"/>
    <p:sldId id="402" r:id="rId23"/>
    <p:sldId id="325" r:id="rId24"/>
    <p:sldId id="407" r:id="rId25"/>
    <p:sldId id="408" r:id="rId26"/>
    <p:sldId id="411" r:id="rId27"/>
    <p:sldId id="323" r:id="rId28"/>
    <p:sldId id="298" r:id="rId29"/>
    <p:sldId id="272" r:id="rId30"/>
    <p:sldId id="274" r:id="rId31"/>
    <p:sldId id="275" r:id="rId32"/>
    <p:sldId id="276" r:id="rId33"/>
    <p:sldId id="424" r:id="rId34"/>
    <p:sldId id="383" r:id="rId35"/>
    <p:sldId id="415" r:id="rId36"/>
    <p:sldId id="435" r:id="rId37"/>
    <p:sldId id="347" r:id="rId38"/>
    <p:sldId id="433" r:id="rId39"/>
    <p:sldId id="432" r:id="rId40"/>
    <p:sldId id="387" r:id="rId41"/>
    <p:sldId id="391" r:id="rId42"/>
    <p:sldId id="389" r:id="rId43"/>
    <p:sldId id="392" r:id="rId44"/>
    <p:sldId id="330" r:id="rId45"/>
    <p:sldId id="327" r:id="rId46"/>
    <p:sldId id="370" r:id="rId47"/>
    <p:sldId id="419" r:id="rId48"/>
    <p:sldId id="326" r:id="rId49"/>
    <p:sldId id="328" r:id="rId50"/>
    <p:sldId id="329" r:id="rId51"/>
    <p:sldId id="367" r:id="rId52"/>
    <p:sldId id="270" r:id="rId53"/>
    <p:sldId id="264" r:id="rId54"/>
    <p:sldId id="261" r:id="rId55"/>
    <p:sldId id="269" r:id="rId56"/>
    <p:sldId id="271" r:id="rId57"/>
    <p:sldId id="289" r:id="rId58"/>
    <p:sldId id="288" r:id="rId59"/>
    <p:sldId id="290" r:id="rId60"/>
    <p:sldId id="343" r:id="rId61"/>
    <p:sldId id="425" r:id="rId62"/>
    <p:sldId id="258" r:id="rId63"/>
    <p:sldId id="266" r:id="rId64"/>
    <p:sldId id="259" r:id="rId65"/>
    <p:sldId id="382" r:id="rId66"/>
    <p:sldId id="260" r:id="rId67"/>
    <p:sldId id="265" r:id="rId68"/>
    <p:sldId id="263" r:id="rId69"/>
    <p:sldId id="286" r:id="rId70"/>
    <p:sldId id="285" r:id="rId71"/>
    <p:sldId id="287" r:id="rId72"/>
    <p:sldId id="291" r:id="rId73"/>
    <p:sldId id="300" r:id="rId74"/>
    <p:sldId id="299" r:id="rId75"/>
    <p:sldId id="336" r:id="rId76"/>
    <p:sldId id="373" r:id="rId77"/>
    <p:sldId id="388" r:id="rId78"/>
    <p:sldId id="384" r:id="rId79"/>
    <p:sldId id="385" r:id="rId80"/>
    <p:sldId id="386" r:id="rId81"/>
    <p:sldId id="390" r:id="rId82"/>
    <p:sldId id="371" r:id="rId83"/>
    <p:sldId id="296" r:id="rId84"/>
    <p:sldId id="295" r:id="rId85"/>
    <p:sldId id="319" r:id="rId86"/>
    <p:sldId id="345" r:id="rId87"/>
    <p:sldId id="430" r:id="rId88"/>
    <p:sldId id="431" r:id="rId89"/>
    <p:sldId id="368" r:id="rId90"/>
    <p:sldId id="344" r:id="rId91"/>
    <p:sldId id="427" r:id="rId92"/>
    <p:sldId id="428" r:id="rId93"/>
    <p:sldId id="429" r:id="rId94"/>
    <p:sldId id="310" r:id="rId95"/>
    <p:sldId id="322" r:id="rId96"/>
    <p:sldId id="312" r:id="rId97"/>
    <p:sldId id="314" r:id="rId98"/>
    <p:sldId id="316" r:id="rId99"/>
    <p:sldId id="313" r:id="rId100"/>
    <p:sldId id="315" r:id="rId101"/>
    <p:sldId id="412" r:id="rId102"/>
    <p:sldId id="337" r:id="rId103"/>
    <p:sldId id="362" r:id="rId104"/>
    <p:sldId id="361" r:id="rId105"/>
    <p:sldId id="363" r:id="rId106"/>
    <p:sldId id="341" r:id="rId107"/>
    <p:sldId id="340" r:id="rId108"/>
    <p:sldId id="349" r:id="rId109"/>
    <p:sldId id="342" r:id="rId110"/>
    <p:sldId id="364" r:id="rId111"/>
    <p:sldId id="365" r:id="rId112"/>
    <p:sldId id="331" r:id="rId113"/>
    <p:sldId id="333" r:id="rId114"/>
    <p:sldId id="332" r:id="rId115"/>
    <p:sldId id="334" r:id="rId116"/>
    <p:sldId id="335" r:id="rId117"/>
    <p:sldId id="394" r:id="rId118"/>
    <p:sldId id="395" r:id="rId119"/>
    <p:sldId id="396" r:id="rId120"/>
    <p:sldId id="410" r:id="rId121"/>
    <p:sldId id="406" r:id="rId122"/>
    <p:sldId id="409" r:id="rId123"/>
    <p:sldId id="397" r:id="rId124"/>
    <p:sldId id="372" r:id="rId125"/>
    <p:sldId id="360" r:id="rId126"/>
    <p:sldId id="359" r:id="rId127"/>
    <p:sldId id="293" r:id="rId128"/>
    <p:sldId id="356" r:id="rId129"/>
    <p:sldId id="292" r:id="rId130"/>
    <p:sldId id="294" r:id="rId131"/>
    <p:sldId id="355" r:id="rId132"/>
    <p:sldId id="357" r:id="rId133"/>
    <p:sldId id="358" r:id="rId134"/>
    <p:sldId id="282" r:id="rId135"/>
    <p:sldId id="281" r:id="rId136"/>
    <p:sldId id="348" r:id="rId137"/>
    <p:sldId id="354" r:id="rId138"/>
    <p:sldId id="284" r:id="rId139"/>
    <p:sldId id="351" r:id="rId140"/>
    <p:sldId id="352" r:id="rId141"/>
    <p:sldId id="353" r:id="rId142"/>
    <p:sldId id="369" r:id="rId143"/>
    <p:sldId id="283" r:id="rId144"/>
    <p:sldId id="366" r:id="rId145"/>
    <p:sldId id="376" r:id="rId146"/>
    <p:sldId id="375" r:id="rId147"/>
    <p:sldId id="377" r:id="rId148"/>
    <p:sldId id="301" r:id="rId149"/>
    <p:sldId id="302" r:id="rId150"/>
    <p:sldId id="303" r:id="rId151"/>
    <p:sldId id="401" r:id="rId152"/>
    <p:sldId id="413" r:id="rId153"/>
    <p:sldId id="306" r:id="rId154"/>
    <p:sldId id="307" r:id="rId155"/>
    <p:sldId id="308" r:id="rId156"/>
    <p:sldId id="309" r:id="rId157"/>
    <p:sldId id="405" r:id="rId158"/>
    <p:sldId id="421" r:id="rId159"/>
    <p:sldId id="420" r:id="rId160"/>
    <p:sldId id="426" r:id="rId161"/>
    <p:sldId id="436" r:id="rId162"/>
    <p:sldId id="305" r:id="rId163"/>
  </p:sldIdLst>
  <p:sldSz cx="9144000" cy="6858000" type="screen4x3"/>
  <p:notesSz cx="6858000" cy="9144000"/>
  <p:defaultTextStyle>
    <a:defPPr>
      <a:defRPr lang="zh-CN"/>
    </a:defPPr>
    <a:lvl1pPr marL="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1pPr>
    <a:lvl2pPr marL="316520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2pPr>
    <a:lvl3pPr marL="63303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3pPr>
    <a:lvl4pPr marL="949559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4pPr>
    <a:lvl5pPr marL="126607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5pPr>
    <a:lvl6pPr marL="1582598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6pPr>
    <a:lvl7pPr marL="189911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7pPr>
    <a:lvl8pPr marL="2215637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8pPr>
    <a:lvl9pPr marL="2532156" algn="l" defTabSz="633039" rtl="0" eaLnBrk="1" latinLnBrk="0" hangingPunct="1">
      <a:defRPr sz="12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lliJ IDEA" id="{ED6EDB6F-7D6A-4E53-9CBA-944193F663B0}">
          <p14:sldIdLst>
            <p14:sldId id="256"/>
            <p14:sldId id="374"/>
            <p14:sldId id="393"/>
            <p14:sldId id="400"/>
          </p14:sldIdLst>
        </p14:section>
        <p14:section name="安装配置" id="{3D75B6AD-84ED-469B-A8B8-8C2186677383}">
          <p14:sldIdLst>
            <p14:sldId id="267"/>
            <p14:sldId id="399"/>
            <p14:sldId id="320"/>
            <p14:sldId id="378"/>
            <p14:sldId id="418"/>
            <p14:sldId id="379"/>
            <p14:sldId id="434"/>
            <p14:sldId id="380"/>
            <p14:sldId id="381"/>
          </p14:sldIdLst>
        </p14:section>
        <p14:section name="显示配置" id="{3D797C4F-D93E-4187-8A64-AAFF105AAF54}">
          <p14:sldIdLst>
            <p14:sldId id="416"/>
            <p14:sldId id="417"/>
            <p14:sldId id="350"/>
            <p14:sldId id="404"/>
            <p14:sldId id="403"/>
            <p14:sldId id="324"/>
          </p14:sldIdLst>
        </p14:section>
        <p14:section name="功能配置" id="{5D516B22-AD7E-4C07-B024-868AF28CEC07}">
          <p14:sldIdLst>
            <p14:sldId id="321"/>
            <p14:sldId id="311"/>
            <p14:sldId id="402"/>
            <p14:sldId id="325"/>
            <p14:sldId id="407"/>
            <p14:sldId id="408"/>
            <p14:sldId id="411"/>
            <p14:sldId id="323"/>
            <p14:sldId id="298"/>
          </p14:sldIdLst>
        </p14:section>
        <p14:section name="更改快捷键" id="{F463D46D-F630-4014-8798-A7E0333B01E9}">
          <p14:sldIdLst>
            <p14:sldId id="272"/>
            <p14:sldId id="274"/>
            <p14:sldId id="275"/>
            <p14:sldId id="276"/>
          </p14:sldIdLst>
        </p14:section>
        <p14:section name="【项目篇】" id="{5773BCBE-014D-41FB-9A0F-3EBF1A794773}">
          <p14:sldIdLst>
            <p14:sldId id="424"/>
          </p14:sldIdLst>
        </p14:section>
        <p14:section name="查看项目" id="{B8C56BB9-BFB8-4CED-97FD-C0EB45F3AA34}">
          <p14:sldIdLst>
            <p14:sldId id="383"/>
            <p14:sldId id="415"/>
            <p14:sldId id="435"/>
            <p14:sldId id="347"/>
            <p14:sldId id="433"/>
          </p14:sldIdLst>
        </p14:section>
        <p14:section name="多项目(工作空间)" id="{369D6DF4-D11B-48ED-A805-094298B55CEA}">
          <p14:sldIdLst>
            <p14:sldId id="432"/>
            <p14:sldId id="387"/>
            <p14:sldId id="391"/>
            <p14:sldId id="389"/>
            <p14:sldId id="392"/>
          </p14:sldIdLst>
        </p14:section>
        <p14:section name="新建Maven项目" id="{9DD159CF-960A-41BB-A188-37C81E5FE055}">
          <p14:sldIdLst>
            <p14:sldId id="330"/>
            <p14:sldId id="327"/>
            <p14:sldId id="370"/>
            <p14:sldId id="419"/>
            <p14:sldId id="326"/>
            <p14:sldId id="328"/>
            <p14:sldId id="329"/>
            <p14:sldId id="367"/>
          </p14:sldIdLst>
        </p14:section>
        <p14:section name="编写项目" id="{CA95B72F-699E-4188-8D28-2E5CBE9FAAF7}">
          <p14:sldIdLst>
            <p14:sldId id="270"/>
            <p14:sldId id="264"/>
            <p14:sldId id="261"/>
            <p14:sldId id="269"/>
            <p14:sldId id="271"/>
            <p14:sldId id="289"/>
            <p14:sldId id="288"/>
            <p14:sldId id="290"/>
            <p14:sldId id="343"/>
            <p14:sldId id="425"/>
          </p14:sldIdLst>
        </p14:section>
        <p14:section name="新建Web项目" id="{8EF2B439-93A7-4EAD-A479-6F387BC2987F}">
          <p14:sldIdLst>
            <p14:sldId id="258"/>
            <p14:sldId id="266"/>
            <p14:sldId id="259"/>
            <p14:sldId id="382"/>
          </p14:sldIdLst>
        </p14:section>
        <p14:section name="添加库" id="{AADD781C-3D5E-4F38-8ADE-7A259FC01A70}">
          <p14:sldIdLst>
            <p14:sldId id="260"/>
            <p14:sldId id="265"/>
            <p14:sldId id="263"/>
          </p14:sldIdLst>
        </p14:section>
        <p14:section name="JSP" id="{41748F3C-8AF6-4907-86AA-70F21B994D59}">
          <p14:sldIdLst>
            <p14:sldId id="286"/>
            <p14:sldId id="285"/>
            <p14:sldId id="287"/>
            <p14:sldId id="291"/>
          </p14:sldIdLst>
        </p14:section>
        <p14:section name="在 Tomcat 运行" id="{7E7031AC-8C53-44C8-8B24-9989921A36ED}">
          <p14:sldIdLst>
            <p14:sldId id="300"/>
            <p14:sldId id="299"/>
            <p14:sldId id="336"/>
            <p14:sldId id="373"/>
          </p14:sldIdLst>
        </p14:section>
        <p14:section name="SpringBoot" id="{AA914B8E-5CA7-42A4-8C7F-7760D5973F54}">
          <p14:sldIdLst>
            <p14:sldId id="388"/>
            <p14:sldId id="384"/>
            <p14:sldId id="385"/>
            <p14:sldId id="386"/>
            <p14:sldId id="390"/>
          </p14:sldIdLst>
        </p14:section>
        <p14:section name="【技巧篇】" id="{A1FF1370-FF13-4F1B-9515-45C14E276E9E}">
          <p14:sldIdLst>
            <p14:sldId id="371"/>
          </p14:sldIdLst>
        </p14:section>
        <p14:section name="常用技巧" id="{9ADB4984-6850-4708-846F-21A941A00492}">
          <p14:sldIdLst>
            <p14:sldId id="296"/>
            <p14:sldId id="295"/>
            <p14:sldId id="319"/>
            <p14:sldId id="345"/>
            <p14:sldId id="430"/>
            <p14:sldId id="431"/>
            <p14:sldId id="368"/>
            <p14:sldId id="344"/>
            <p14:sldId id="427"/>
            <p14:sldId id="428"/>
            <p14:sldId id="429"/>
          </p14:sldIdLst>
        </p14:section>
        <p14:section name="数据库" id="{43AED5A8-18A6-4B79-AD7F-4442F321113C}">
          <p14:sldIdLst>
            <p14:sldId id="310"/>
            <p14:sldId id="322"/>
            <p14:sldId id="312"/>
            <p14:sldId id="314"/>
            <p14:sldId id="316"/>
            <p14:sldId id="313"/>
            <p14:sldId id="315"/>
            <p14:sldId id="412"/>
            <p14:sldId id="337"/>
            <p14:sldId id="362"/>
            <p14:sldId id="361"/>
            <p14:sldId id="363"/>
          </p14:sldIdLst>
        </p14:section>
        <p14:section name="MyBatis" id="{434446B6-C29D-400B-93C9-875765DB0F48}">
          <p14:sldIdLst>
            <p14:sldId id="341"/>
            <p14:sldId id="340"/>
            <p14:sldId id="349"/>
            <p14:sldId id="342"/>
            <p14:sldId id="364"/>
            <p14:sldId id="365"/>
          </p14:sldIdLst>
        </p14:section>
        <p14:section name="运行外部程序" id="{FA9DA233-21D2-41A3-96C2-32186A3DCC6E}">
          <p14:sldIdLst>
            <p14:sldId id="331"/>
            <p14:sldId id="333"/>
            <p14:sldId id="332"/>
            <p14:sldId id="334"/>
            <p14:sldId id="335"/>
          </p14:sldIdLst>
        </p14:section>
        <p14:section name="操作 Linux 文件" id="{942D7B37-4ED5-4D3E-BE14-6EEA51F507CB}">
          <p14:sldIdLst>
            <p14:sldId id="394"/>
            <p14:sldId id="395"/>
            <p14:sldId id="396"/>
            <p14:sldId id="410"/>
            <p14:sldId id="406"/>
            <p14:sldId id="409"/>
            <p14:sldId id="397"/>
          </p14:sldIdLst>
        </p14:section>
        <p14:section name="【深入篇】" id="{72475E5E-42A6-4625-81A9-94A4840AA53E}">
          <p14:sldIdLst>
            <p14:sldId id="372"/>
          </p14:sldIdLst>
        </p14:section>
        <p14:section name="键盘快捷键图" id="{67764F6F-D931-42C0-B4FA-4F6142554773}">
          <p14:sldIdLst>
            <p14:sldId id="360"/>
            <p14:sldId id="359"/>
            <p14:sldId id="293"/>
            <p14:sldId id="356"/>
            <p14:sldId id="292"/>
            <p14:sldId id="294"/>
            <p14:sldId id="355"/>
            <p14:sldId id="357"/>
            <p14:sldId id="358"/>
          </p14:sldIdLst>
        </p14:section>
        <p14:section name="模板" id="{C12AD9C5-FA05-4036-8708-4B1E6759A45D}">
          <p14:sldIdLst>
            <p14:sldId id="282"/>
            <p14:sldId id="281"/>
            <p14:sldId id="348"/>
            <p14:sldId id="354"/>
            <p14:sldId id="284"/>
            <p14:sldId id="351"/>
            <p14:sldId id="352"/>
            <p14:sldId id="353"/>
            <p14:sldId id="369"/>
            <p14:sldId id="283"/>
            <p14:sldId id="366"/>
          </p14:sldIdLst>
        </p14:section>
        <p14:section name="文件模板" id="{622CD90D-0748-4106-B7BE-9CD0E1F58E63}">
          <p14:sldIdLst>
            <p14:sldId id="376"/>
            <p14:sldId id="375"/>
            <p14:sldId id="377"/>
          </p14:sldIdLst>
        </p14:section>
        <p14:section name="安装插件" id="{DEF3667B-C106-40A3-B89E-90C749DBEA44}">
          <p14:sldIdLst>
            <p14:sldId id="301"/>
            <p14:sldId id="302"/>
            <p14:sldId id="303"/>
            <p14:sldId id="401"/>
            <p14:sldId id="413"/>
          </p14:sldIdLst>
        </p14:section>
        <p14:section name="Chrome 插件" id="{A0F8AD61-4961-4CC1-8385-1F403805CEA3}">
          <p14:sldIdLst>
            <p14:sldId id="306"/>
            <p14:sldId id="307"/>
            <p14:sldId id="308"/>
            <p14:sldId id="309"/>
            <p14:sldId id="405"/>
          </p14:sldIdLst>
        </p14:section>
        <p14:section name="其他" id="{6124B2DD-6471-4D25-9F29-091791DECA06}">
          <p14:sldIdLst>
            <p14:sldId id="421"/>
            <p14:sldId id="420"/>
            <p14:sldId id="426"/>
            <p14:sldId id="436"/>
          </p14:sldIdLst>
        </p14:section>
        <p14:section name="谢谢" id="{B16D250E-3C50-472B-BE6C-C908ED5822ED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AB35B"/>
    <a:srgbClr val="F7F7F7"/>
    <a:srgbClr val="76AC7F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216" autoAdjust="0"/>
  </p:normalViewPr>
  <p:slideViewPr>
    <p:cSldViewPr snapToGrid="0" showGuides="1">
      <p:cViewPr varScale="1">
        <p:scale>
          <a:sx n="64" d="100"/>
          <a:sy n="64" d="100"/>
        </p:scale>
        <p:origin x="154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44"/>
    </p:cViewPr>
  </p:sorterViewPr>
  <p:notesViewPr>
    <p:cSldViewPr snapToGrid="0" showGuides="1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12FCB2D-857A-42CA-9258-DD0C652D32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C0D4C-E5A1-4BA7-AAEB-161018B55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751D5-25C4-4B75-9DD7-74209EB70AF9}" type="datetimeFigureOut">
              <a:rPr lang="zh-CN" altLang="en-US" smtClean="0"/>
              <a:t>2018/4/6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C76853-E912-4EE9-8793-CD736DB528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353FA-D323-470B-82B7-4EBCAB798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DB28D-7569-4176-8983-275D43D45C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45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EF774-6BB5-45BD-88AA-672B897572D9}" type="datetimeFigureOut">
              <a:rPr lang="zh-CN" altLang="en-US" smtClean="0"/>
              <a:t>2018/4/6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DAE30-35BB-47C2-A62F-7F2295411E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8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236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660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&lt;parent&gt;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&gt;spring-boot-starter-parent&lt;/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&lt;version&gt;1.5.6.RELEASE&lt;/version&gt;</a:t>
            </a:r>
          </a:p>
          <a:p>
            <a:r>
              <a:rPr lang="en-US" altLang="zh-CN" dirty="0"/>
              <a:t>  &lt;/parent&gt;</a:t>
            </a:r>
          </a:p>
          <a:p>
            <a:endParaRPr lang="en-US" altLang="zh-CN" dirty="0"/>
          </a:p>
          <a:p>
            <a:r>
              <a:rPr lang="en-US" altLang="zh-CN" dirty="0"/>
              <a:t>  &lt;properties&gt;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java.version</a:t>
            </a:r>
            <a:r>
              <a:rPr lang="en-US" altLang="zh-CN" dirty="0"/>
              <a:t>&gt;1.8&lt;/</a:t>
            </a:r>
            <a:r>
              <a:rPr lang="en-US" altLang="zh-CN" dirty="0" err="1"/>
              <a:t>java.version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&lt;/properties&gt;</a:t>
            </a:r>
          </a:p>
          <a:p>
            <a:endParaRPr lang="en-US" altLang="zh-CN" dirty="0"/>
          </a:p>
          <a:p>
            <a:r>
              <a:rPr lang="en-US" altLang="zh-CN" dirty="0"/>
              <a:t>  &lt;dependencies&gt;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配置</a:t>
            </a:r>
            <a:r>
              <a:rPr lang="en-US" altLang="zh-CN" dirty="0"/>
              <a:t>Web</a:t>
            </a:r>
            <a:r>
              <a:rPr lang="zh-CN" altLang="en-US" dirty="0"/>
              <a:t>启动器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&gt;spring-boot-starter-web&lt;/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  &lt;!-- </a:t>
            </a:r>
            <a:r>
              <a:rPr lang="zh-CN" altLang="en-US" dirty="0"/>
              <a:t>开启热部署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&lt;dependency&gt;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</a:t>
            </a:r>
            <a:r>
              <a:rPr lang="en-US" altLang="zh-CN" dirty="0" err="1"/>
              <a:t>devtools</a:t>
            </a:r>
            <a:r>
              <a:rPr lang="en-US" altLang="zh-CN" dirty="0"/>
              <a:t>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&lt;/dependency&gt;</a:t>
            </a:r>
          </a:p>
          <a:p>
            <a:r>
              <a:rPr lang="en-US" altLang="zh-CN" dirty="0"/>
              <a:t>  &lt;/dependencies&gt;</a:t>
            </a:r>
          </a:p>
          <a:p>
            <a:endParaRPr lang="en-US" altLang="zh-CN" dirty="0"/>
          </a:p>
          <a:p>
            <a:r>
              <a:rPr lang="en-US" altLang="zh-CN" dirty="0"/>
              <a:t>  &lt;build&gt;</a:t>
            </a:r>
          </a:p>
          <a:p>
            <a:r>
              <a:rPr lang="en-US" altLang="zh-CN" dirty="0"/>
              <a:t>    &lt;plugins&gt;</a:t>
            </a:r>
          </a:p>
          <a:p>
            <a:r>
              <a:rPr lang="en-US" altLang="zh-CN" dirty="0"/>
              <a:t>      &lt;!-- </a:t>
            </a:r>
            <a:r>
              <a:rPr lang="zh-CN" altLang="en-US" dirty="0"/>
              <a:t>打包插件 </a:t>
            </a:r>
            <a:r>
              <a:rPr lang="en-US" altLang="zh-CN" dirty="0"/>
              <a:t>--&gt;</a:t>
            </a:r>
          </a:p>
          <a:p>
            <a:r>
              <a:rPr lang="en-US" altLang="zh-CN" dirty="0"/>
              <a:t>      &lt;plugin&gt;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  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&gt;spring-boot-maven-plugin&lt;/</a:t>
            </a:r>
            <a:r>
              <a:rPr lang="en-US" altLang="zh-CN" dirty="0" err="1"/>
              <a:t>artifactId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      &lt;/plugin&gt;</a:t>
            </a:r>
          </a:p>
          <a:p>
            <a:r>
              <a:rPr lang="en-US" altLang="zh-CN" dirty="0"/>
              <a:t>    &lt;/plugins&gt;</a:t>
            </a:r>
          </a:p>
          <a:p>
            <a:r>
              <a:rPr lang="en-US" altLang="zh-CN" dirty="0"/>
              <a:t>  &lt;/build&gt;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8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4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9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77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45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78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509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62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79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35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39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2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7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版本问题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maven-compiler-plugin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1.8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target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encoding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true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showWarnings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Maven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控制台乱码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org.apache.maven.plugins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maven-surefire-plugin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once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forkMode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-</a:t>
            </a:r>
            <a:r>
              <a:rPr lang="en-US" altLang="zh-CN" dirty="0" err="1"/>
              <a:t>Dfile.encoding</a:t>
            </a:r>
            <a:r>
              <a:rPr lang="en-US" altLang="zh-CN" dirty="0"/>
              <a:t>=UTF-8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argLine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JDK1.8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tomcat:run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运行方法：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tomcat7:run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org.apache.tomcat.maven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groupId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tomcat7-maven-plugin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 err="1">
                <a:solidFill>
                  <a:srgbClr val="000080"/>
                </a:solidFill>
                <a:effectLst/>
              </a:rPr>
              <a:t>artifactId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8080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port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默认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/&lt;</a:t>
            </a:r>
            <a:r>
              <a:rPr lang="en-US" altLang="zh-CN" i="1" dirty="0" err="1">
                <a:solidFill>
                  <a:srgbClr val="808080"/>
                </a:solidFill>
                <a:effectLst/>
              </a:rPr>
              <a:t>artifactId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&gt; 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/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path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configuration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plugins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&lt;!--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r>
              <a:rPr lang="zh-CN" altLang="en-US" i="1" dirty="0">
                <a:solidFill>
                  <a:srgbClr val="808080"/>
                </a:solidFill>
                <a:effectLst/>
              </a:rPr>
              <a:t>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Java </a:t>
            </a:r>
            <a:r>
              <a:rPr lang="zh-CN" altLang="en-US" i="1" dirty="0"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目录下的配置文件不编译 </a:t>
            </a:r>
            <a:r>
              <a:rPr lang="en-US" altLang="zh-CN" i="1" dirty="0">
                <a:solidFill>
                  <a:srgbClr val="808080"/>
                </a:solidFill>
                <a:effectLst/>
              </a:rPr>
              <a:t>--&gt;</a:t>
            </a:r>
            <a:br>
              <a:rPr lang="en-US" altLang="zh-CN" i="1" dirty="0">
                <a:solidFill>
                  <a:srgbClr val="808080"/>
                </a:solidFill>
                <a:effectLst/>
              </a:rPr>
            </a:br>
            <a:r>
              <a:rPr lang="en-US" altLang="zh-CN" i="1" dirty="0">
                <a:solidFill>
                  <a:srgbClr val="808080"/>
                </a:solidFill>
                <a:effectLst/>
              </a:rPr>
              <a:t>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 err="1"/>
              <a:t>src</a:t>
            </a:r>
            <a:r>
              <a:rPr lang="en-US" altLang="zh-CN" dirty="0"/>
              <a:t>/main/java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directory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**/*.xml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effectLst/>
              </a:rPr>
              <a:t>&lt;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r>
              <a:rPr lang="en-US" altLang="zh-CN" dirty="0"/>
              <a:t>**/*.properties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includes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resources</a:t>
            </a:r>
            <a:r>
              <a:rPr lang="en-US" altLang="zh-CN" dirty="0">
                <a:effectLst/>
              </a:rPr>
              <a:t>&gt;</a:t>
            </a:r>
            <a:br>
              <a:rPr lang="en-US" altLang="zh-CN" dirty="0"/>
            </a:br>
            <a:r>
              <a:rPr lang="en-US" altLang="zh-CN" dirty="0">
                <a:effectLst/>
              </a:rPr>
              <a:t>&lt;/</a:t>
            </a:r>
            <a:r>
              <a:rPr lang="en-US" altLang="zh-CN" b="1" dirty="0">
                <a:solidFill>
                  <a:srgbClr val="000080"/>
                </a:solidFill>
                <a:effectLst/>
              </a:rPr>
              <a:t>build</a:t>
            </a:r>
            <a:r>
              <a:rPr lang="en-US" altLang="zh-CN" dirty="0">
                <a:effectLst/>
              </a:rPr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04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19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223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52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AE30-35BB-47C2-A62F-7F2295411EC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2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阴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effectLst>
                  <a:outerShdw blurRad="63500" dist="63500" dir="2700000" algn="tl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蒙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FFFFFF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0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10B619-1A7A-46F1-A087-9CB245294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6725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zh-CN" altLang="en-US" sz="8000" dirty="0"/>
            </a:lvl1pPr>
          </a:lstStyle>
          <a:p>
            <a:pPr marL="0" lvl="0"/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97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1143000" y="0"/>
            <a:ext cx="6858000" cy="6858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857500" y="1714500"/>
            <a:ext cx="3429000" cy="34290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4" idx="0"/>
            <a:endCxn id="3" idx="2"/>
          </p:cNvCxnSpPr>
          <p:nvPr userDrawn="1"/>
        </p:nvCxnSpPr>
        <p:spPr>
          <a:xfrm>
            <a:off x="457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4" idx="6"/>
            <a:endCxn id="3" idx="1"/>
          </p:cNvCxnSpPr>
          <p:nvPr userDrawn="1"/>
        </p:nvCxnSpPr>
        <p:spPr>
          <a:xfrm flipH="1">
            <a:off x="1143000" y="3429000"/>
            <a:ext cx="68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 userDrawn="1"/>
        </p:nvSpPr>
        <p:spPr>
          <a:xfrm>
            <a:off x="1588770" y="758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等腰三角形 23"/>
          <p:cNvSpPr/>
          <p:nvPr userDrawn="1"/>
        </p:nvSpPr>
        <p:spPr>
          <a:xfrm flipV="1">
            <a:off x="1588770" y="1714500"/>
            <a:ext cx="5965581" cy="514274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2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阴影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63500" dist="63500" dir="27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15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蒙版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9173"/>
            <a:ext cx="9144000" cy="759655"/>
          </a:xfrm>
          <a:solidFill>
            <a:srgbClr val="000000">
              <a:alpha val="50000"/>
            </a:srgbClr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1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B19DF2-5BC6-408D-BF15-56354536B42A}" type="datetimeFigureOut">
              <a:rPr lang="zh-CN" altLang="en-US" smtClean="0"/>
              <a:pPr/>
              <a:t>2018/4/6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921238-6782-4EB9-9395-77D8BA4750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3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8" r:id="rId2"/>
    <p:sldLayoutId id="2147483674" r:id="rId3"/>
    <p:sldLayoutId id="2147483673" r:id="rId4"/>
    <p:sldLayoutId id="2147483672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74779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18695" indent="-118695" algn="l" defTabSz="474779" rtl="0" eaLnBrk="1" latinLnBrk="0" hangingPunct="1">
        <a:lnSpc>
          <a:spcPct val="90000"/>
        </a:lnSpc>
        <a:spcBef>
          <a:spcPts val="519"/>
        </a:spcBef>
        <a:buFont typeface="Arial" panose="020B0604020202020204" pitchFamily="34" charset="0"/>
        <a:buChar char="•"/>
        <a:defRPr sz="5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56085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9347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3086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68254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30564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23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2017812" indent="-118695" algn="l" defTabSz="474779" rtl="0" eaLnBrk="1" latinLnBrk="0" hangingPunct="1">
        <a:lnSpc>
          <a:spcPct val="90000"/>
        </a:lnSpc>
        <a:spcBef>
          <a:spcPts val="260"/>
        </a:spcBef>
        <a:buFont typeface="Arial" panose="020B0604020202020204" pitchFamily="34" charset="0"/>
        <a:buChar char="•"/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1pPr>
      <a:lvl2pPr marL="237390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2pPr>
      <a:lvl3pPr marL="47477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3pPr>
      <a:lvl4pPr marL="71216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4pPr>
      <a:lvl5pPr marL="949559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5pPr>
      <a:lvl6pPr marL="118694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6pPr>
      <a:lvl7pPr marL="142433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7pPr>
      <a:lvl8pPr marL="1661728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8pPr>
      <a:lvl9pPr marL="1899117" algn="l" defTabSz="474779" rtl="0" eaLnBrk="1" latinLnBrk="0" hangingPunct="1">
        <a:defRPr sz="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etbrains.org/intellij/sdk/docs/basics.html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://jsonhandle.sinaapp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jianshu.com/?t=https://sourceforge.net/projects/mingw-w64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ygolang.com/dl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tbrains.com/help/ide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whatsnew" TargetMode="External"/><Relationship Id="rId7" Type="http://schemas.openxmlformats.org/officeDocument/2006/relationships/hyperlink" Target="https://gitee.com/linwancheng/templates-for-eclipse-and-ide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n-WangCheng/templates-for-eclipse-and-idea" TargetMode="External"/><Relationship Id="rId5" Type="http://schemas.openxmlformats.org/officeDocument/2006/relationships/hyperlink" Target="http://www.jianshu.com/p/aeb3b40d086b" TargetMode="External"/><Relationship Id="rId4" Type="http://schemas.openxmlformats.org/officeDocument/2006/relationships/hyperlink" Target="https://www.jetbrains.com/products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0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IntelliJ IDEA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6B2203-C3DB-47C7-AB8A-AA444018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8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79E9C3-1B6E-496A-BF26-9F178B6B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980" y="759655"/>
            <a:ext cx="9149940" cy="51588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0" y="1051122"/>
            <a:ext cx="1083672" cy="4681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83238" y="4557009"/>
            <a:ext cx="6436721" cy="1361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D17F0C-177D-43CD-93D0-742959BE1BF0}"/>
              </a:ext>
            </a:extLst>
          </p:cNvPr>
          <p:cNvSpPr/>
          <p:nvPr/>
        </p:nvSpPr>
        <p:spPr>
          <a:xfrm flipV="1">
            <a:off x="347272" y="2878111"/>
            <a:ext cx="1083672" cy="2848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64863AE-A50B-4D80-A6BC-CC47F7D32D34}"/>
              </a:ext>
            </a:extLst>
          </p:cNvPr>
          <p:cNvSpPr txBox="1">
            <a:spLocks/>
          </p:cNvSpPr>
          <p:nvPr/>
        </p:nvSpPr>
        <p:spPr>
          <a:xfrm>
            <a:off x="24040" y="1330666"/>
            <a:ext cx="9143999" cy="10889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用默认设置修改默认仓库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否则每次都要重新修改</a:t>
            </a:r>
          </a:p>
        </p:txBody>
      </p:sp>
    </p:spTree>
    <p:extLst>
      <p:ext uri="{BB962C8B-B14F-4D97-AF65-F5344CB8AC3E}">
        <p14:creationId xmlns:p14="http://schemas.microsoft.com/office/powerpoint/2010/main" val="33586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BF55C7D-6738-445A-B961-6D8959C4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863018" cy="309489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外键提示示例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149180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完美提示外键条件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6269" y="787789"/>
            <a:ext cx="351691" cy="323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5E4D418A-542D-47CB-9F1E-F919288B6319}"/>
              </a:ext>
            </a:extLst>
          </p:cNvPr>
          <p:cNvSpPr txBox="1">
            <a:spLocks/>
          </p:cNvSpPr>
          <p:nvPr/>
        </p:nvSpPr>
        <p:spPr>
          <a:xfrm>
            <a:off x="0" y="6262365"/>
            <a:ext cx="4572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点击左侧绿色箭头运行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51E498-81FF-4DD3-A1BF-C13D84E1BA75}"/>
              </a:ext>
            </a:extLst>
          </p:cNvPr>
          <p:cNvSpPr/>
          <p:nvPr/>
        </p:nvSpPr>
        <p:spPr>
          <a:xfrm>
            <a:off x="1" y="3854547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这个数据库的插件还做成了一款单独的软件：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JetBrains DataGrip</a:t>
            </a:r>
            <a:endParaRPr lang="en-US" altLang="zh-CN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r"/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（智慧迸发 掌控数据）</a:t>
            </a:r>
          </a:p>
        </p:txBody>
      </p:sp>
    </p:spTree>
    <p:extLst>
      <p:ext uri="{BB962C8B-B14F-4D97-AF65-F5344CB8AC3E}">
        <p14:creationId xmlns:p14="http://schemas.microsoft.com/office/powerpoint/2010/main" val="7784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高速插入数据库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290510" y="3161543"/>
            <a:ext cx="6853490" cy="369645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高速查询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userServerPrepStmts</a:t>
            </a:r>
            <a:r>
              <a:rPr lang="en-US" altLang="zh-CN" dirty="0">
                <a:solidFill>
                  <a:srgbClr val="C00000"/>
                </a:solidFill>
              </a:rPr>
              <a:t>=true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cachePrepStmts</a:t>
            </a:r>
            <a:r>
              <a:rPr lang="en-US" altLang="zh-CN" dirty="0">
                <a:solidFill>
                  <a:srgbClr val="C00000"/>
                </a:solidFill>
              </a:rPr>
              <a:t>=true</a:t>
            </a: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高速插入（同时用手动提交事务）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useServerPrepStmts</a:t>
            </a:r>
            <a:r>
              <a:rPr lang="en-US" altLang="zh-CN" dirty="0">
                <a:solidFill>
                  <a:srgbClr val="C00000"/>
                </a:solidFill>
              </a:rPr>
              <a:t>=false  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rewriteBatchedStatements</a:t>
            </a:r>
            <a:r>
              <a:rPr lang="en-US" altLang="zh-CN" dirty="0">
                <a:solidFill>
                  <a:srgbClr val="C00000"/>
                </a:solidFill>
              </a:rPr>
              <a:t>=true  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useCompression</a:t>
            </a:r>
            <a:r>
              <a:rPr lang="en-US" altLang="zh-CN" dirty="0">
                <a:solidFill>
                  <a:srgbClr val="C00000"/>
                </a:solidFill>
              </a:rPr>
              <a:t>=true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1D45ED-B66E-471B-BB88-00E1503F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9158"/>
            <a:ext cx="2290510" cy="3449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03C000-F016-4EAE-AF24-9A1EEDCA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309"/>
            <a:ext cx="6259859" cy="11131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265014-FAA8-4DE3-B03E-AC565FAC0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9" y="2003704"/>
            <a:ext cx="6261908" cy="12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724702-7DDF-45FE-AC38-B555DEB3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290"/>
            <a:ext cx="5092700" cy="3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DD372-3DCD-4F52-B235-04DA3B54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172"/>
            <a:ext cx="5993692" cy="106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44DDB958-FE89-4736-8196-ED719602DA44}"/>
              </a:ext>
            </a:extLst>
          </p:cNvPr>
          <p:cNvSpPr txBox="1">
            <a:spLocks/>
          </p:cNvSpPr>
          <p:nvPr/>
        </p:nvSpPr>
        <p:spPr>
          <a:xfrm>
            <a:off x="0" y="2175476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任何输入字符位置 </a:t>
            </a:r>
            <a:r>
              <a:rPr lang="en-US" altLang="zh-CN" sz="2800" dirty="0">
                <a:solidFill>
                  <a:srgbClr val="C00000"/>
                </a:solidFill>
              </a:rPr>
              <a:t>Alt + Enter </a:t>
            </a:r>
            <a:r>
              <a:rPr lang="zh-CN" altLang="en-US" sz="2800" dirty="0">
                <a:solidFill>
                  <a:srgbClr val="C00000"/>
                </a:solidFill>
              </a:rPr>
              <a:t>选择 </a:t>
            </a:r>
            <a:r>
              <a:rPr lang="en-US" altLang="zh-CN" sz="2800" dirty="0">
                <a:solidFill>
                  <a:srgbClr val="C00000"/>
                </a:solidFill>
              </a:rPr>
              <a:t>Inject language…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8D5C3EC2-F6B9-42A1-97D0-1194BD883970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sz="2800" dirty="0">
                <a:solidFill>
                  <a:srgbClr val="C00000"/>
                </a:solidFill>
              </a:rPr>
              <a:t>选择语言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24336C-A265-4246-9401-19B95819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00"/>
          <a:stretch/>
        </p:blipFill>
        <p:spPr>
          <a:xfrm>
            <a:off x="0" y="3429000"/>
            <a:ext cx="5990988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8C170A-46A1-4AC5-9087-4D0D21572BA4}"/>
              </a:ext>
            </a:extLst>
          </p:cNvPr>
          <p:cNvSpPr/>
          <p:nvPr/>
        </p:nvSpPr>
        <p:spPr>
          <a:xfrm>
            <a:off x="1498041" y="3800581"/>
            <a:ext cx="1930959" cy="2346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69DF4-7600-4D18-9102-D5B72930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633"/>
            <a:ext cx="5245100" cy="148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BEE7E32B-CD0C-4672-9D7A-DEE67C95924F}"/>
              </a:ext>
            </a:extLst>
          </p:cNvPr>
          <p:cNvSpPr txBox="1">
            <a:spLocks/>
          </p:cNvSpPr>
          <p:nvPr/>
        </p:nvSpPr>
        <p:spPr>
          <a:xfrm>
            <a:off x="0" y="2660741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配置数据库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字符串提示方言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B54CE8-872B-4C6F-8D19-DF0E240C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245100" cy="156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69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 err="1">
                <a:solidFill>
                  <a:srgbClr val="C00000"/>
                </a:solidFill>
              </a:rPr>
              <a:t>sql</a:t>
            </a:r>
            <a:r>
              <a:rPr lang="en-US" altLang="zh-CN" dirty="0">
                <a:solidFill>
                  <a:srgbClr val="C00000"/>
                </a:solidFill>
              </a:rPr>
              <a:t> d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Enter </a:t>
            </a:r>
            <a:r>
              <a:rPr lang="zh-CN" altLang="en-US" dirty="0">
                <a:solidFill>
                  <a:srgbClr val="C00000"/>
                </a:solidFill>
              </a:rPr>
              <a:t>设置方言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1C464-6431-46D0-BAC1-AE8F8AED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5245101" cy="2984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3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提示示例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06CE8E-3A34-4867-86EE-1A9DD52A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94" y="4216725"/>
            <a:ext cx="2279611" cy="926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C7A8C5-538A-4C56-A617-A4ABE396C1E7}"/>
              </a:ext>
            </a:extLst>
          </p:cNvPr>
          <p:cNvSpPr/>
          <p:nvPr/>
        </p:nvSpPr>
        <p:spPr>
          <a:xfrm>
            <a:off x="1036813" y="5666224"/>
            <a:ext cx="7070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参数删掉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})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就有提示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868A4EA8-751E-4BC0-8978-69D7B9FCF76C}"/>
              </a:ext>
            </a:extLst>
          </p:cNvPr>
          <p:cNvSpPr txBox="1">
            <a:spLocks/>
          </p:cNvSpPr>
          <p:nvPr/>
        </p:nvSpPr>
        <p:spPr>
          <a:xfrm>
            <a:off x="0" y="264127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字符串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完美提示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0B099A-3B70-458F-B429-9352E945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87" y="1590074"/>
            <a:ext cx="5421313" cy="70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5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MyBatis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9718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2D0EB07-537D-4A71-877E-994279C0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7" y="5528256"/>
            <a:ext cx="6053501" cy="132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B113BB-CB68-4A5D-9734-175BA121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6" y="3900615"/>
            <a:ext cx="7211836" cy="1616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6FE0A1-342F-4E1E-89B5-33207200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3753"/>
            <a:ext cx="7428971" cy="132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0B0A4-EB89-4336-A207-0BA03E5F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6" y="759655"/>
            <a:ext cx="7428971" cy="2177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</a:t>
            </a:r>
            <a:r>
              <a:rPr lang="en-US" altLang="zh-CN" dirty="0">
                <a:solidFill>
                  <a:schemeClr val="bg1"/>
                </a:solidFill>
              </a:rPr>
              <a:t>Mapper.xml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语句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5686425" y="2914062"/>
            <a:ext cx="3457570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675079-94FA-428E-A232-FFB3D82C8604}"/>
              </a:ext>
            </a:extLst>
          </p:cNvPr>
          <p:cNvSpPr/>
          <p:nvPr/>
        </p:nvSpPr>
        <p:spPr>
          <a:xfrm>
            <a:off x="3943350" y="1288380"/>
            <a:ext cx="3272718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5000621" y="5124091"/>
            <a:ext cx="1943103" cy="36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23B34E-1BFE-41ED-B25C-0DE46016980F}"/>
              </a:ext>
            </a:extLst>
          </p:cNvPr>
          <p:cNvSpPr/>
          <p:nvPr/>
        </p:nvSpPr>
        <p:spPr>
          <a:xfrm>
            <a:off x="4844345" y="3836834"/>
            <a:ext cx="2575100" cy="431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A3B08EB-3295-40DD-8558-C78F56B21633}"/>
              </a:ext>
            </a:extLst>
          </p:cNvPr>
          <p:cNvSpPr txBox="1">
            <a:spLocks/>
          </p:cNvSpPr>
          <p:nvPr/>
        </p:nvSpPr>
        <p:spPr>
          <a:xfrm>
            <a:off x="5686425" y="4308953"/>
            <a:ext cx="3457572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Alt + Enter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ED6F6BDB-1D4B-4F88-A4CC-852559C5E7BF}"/>
              </a:ext>
            </a:extLst>
          </p:cNvPr>
          <p:cNvSpPr txBox="1">
            <a:spLocks/>
          </p:cNvSpPr>
          <p:nvPr/>
        </p:nvSpPr>
        <p:spPr>
          <a:xfrm>
            <a:off x="5686425" y="5455932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Enter</a:t>
            </a: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8ACAF804-B5A7-49A0-827F-83C3385D2F63}"/>
              </a:ext>
            </a:extLst>
          </p:cNvPr>
          <p:cNvSpPr txBox="1">
            <a:spLocks/>
          </p:cNvSpPr>
          <p:nvPr/>
        </p:nvSpPr>
        <p:spPr>
          <a:xfrm>
            <a:off x="5686425" y="6373634"/>
            <a:ext cx="3457575" cy="4958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24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Ctrl + Enter</a:t>
            </a:r>
          </a:p>
        </p:txBody>
      </p:sp>
    </p:spTree>
    <p:extLst>
      <p:ext uri="{BB962C8B-B14F-4D97-AF65-F5344CB8AC3E}">
        <p14:creationId xmlns:p14="http://schemas.microsoft.com/office/powerpoint/2010/main" val="18563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2B3F85-B7F9-4F36-AA5B-2621AF13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297711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获得所有列名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143130" y="3736771"/>
            <a:ext cx="7000870" cy="5038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INSERT INTO </a:t>
            </a:r>
            <a:r>
              <a:rPr lang="zh-CN" altLang="en-US" sz="2800" dirty="0">
                <a:solidFill>
                  <a:srgbClr val="C00000"/>
                </a:solidFill>
              </a:rPr>
              <a:t>快速获得所有列名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9FF72-5232-4635-A133-02AFF1F2B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03455"/>
            <a:ext cx="91440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查询所有列名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SELECT</a:t>
            </a:r>
            <a:b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660E7A"/>
                </a:solidFill>
                <a:latin typeface="Consolas" panose="020B0609020204030204" pitchFamily="49" charset="0"/>
              </a:rPr>
              <a:t>TABLE_SCHEMA,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group_concat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COLUMN_NAME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SEPARATOR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COLUMN_NAMES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information_schema.COLUMNS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TABLE_SCHEMA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数据库名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AND TABLE_NAME = '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表名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 BY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TABLE_NAME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38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1EB565-F277-4EDF-9A31-FB614B9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2" y="-604057"/>
            <a:ext cx="8130658" cy="74620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生成</a:t>
            </a:r>
            <a:r>
              <a:rPr lang="en-US" altLang="zh-CN" dirty="0">
                <a:solidFill>
                  <a:schemeClr val="bg1"/>
                </a:solidFill>
              </a:rPr>
              <a:t>POJO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5245100" cy="19200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借用</a:t>
            </a:r>
            <a:r>
              <a:rPr lang="en-US" altLang="zh-CN" dirty="0">
                <a:solidFill>
                  <a:srgbClr val="C00000"/>
                </a:solidFill>
              </a:rPr>
              <a:t>groovy</a:t>
            </a:r>
            <a:r>
              <a:rPr lang="zh-CN" altLang="en-US" dirty="0">
                <a:solidFill>
                  <a:srgbClr val="C00000"/>
                </a:solidFill>
              </a:rPr>
              <a:t>的逆向工程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一种和数据库一样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一种驼峰命名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3749147" y="6251686"/>
            <a:ext cx="1822977" cy="31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AD419E-EAFC-4546-96AF-04B05415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19959" cy="6915969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464863AE-A50B-4D80-A6BC-CC47F7D32D34}"/>
              </a:ext>
            </a:extLst>
          </p:cNvPr>
          <p:cNvSpPr txBox="1">
            <a:spLocks/>
          </p:cNvSpPr>
          <p:nvPr/>
        </p:nvSpPr>
        <p:spPr>
          <a:xfrm>
            <a:off x="-2" y="759655"/>
            <a:ext cx="9143999" cy="1088977"/>
          </a:xfrm>
          <a:prstGeom prst="rect">
            <a:avLst/>
          </a:prstGeom>
          <a:solidFill>
            <a:srgbClr val="F7F7F7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用默认设置修改默认仓库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否则每次都要重新修改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Gradle </a:t>
            </a:r>
            <a:r>
              <a:rPr lang="zh-CN" altLang="en-US" dirty="0">
                <a:solidFill>
                  <a:schemeClr val="bg1"/>
                </a:solidFill>
              </a:rPr>
              <a:t>默认设置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4276578" y="4304714"/>
            <a:ext cx="4698611" cy="576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D17F0C-177D-43CD-93D0-742959BE1BF0}"/>
              </a:ext>
            </a:extLst>
          </p:cNvPr>
          <p:cNvSpPr/>
          <p:nvPr/>
        </p:nvSpPr>
        <p:spPr>
          <a:xfrm flipV="1">
            <a:off x="558286" y="3679970"/>
            <a:ext cx="1200175" cy="723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837FD3-2C43-4F2D-B7AE-5B9B0248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3400"/>
            <a:ext cx="9143999" cy="418375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7150099" y="5054601"/>
            <a:ext cx="1993899" cy="558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943665" y="3543371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334000" y="4294947"/>
            <a:ext cx="1346200" cy="213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DE7F9F0-F2E0-4185-A1F0-163341D1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33062" cy="28575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Clj</a:t>
            </a:r>
            <a:r>
              <a:rPr lang="zh-CN" altLang="en-US" dirty="0">
                <a:solidFill>
                  <a:schemeClr val="bg1"/>
                </a:solidFill>
              </a:rPr>
              <a:t>逆向工程配置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10437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上面的逆向工程选择 </a:t>
            </a:r>
            <a:r>
              <a:rPr lang="en-US" altLang="zh-CN" dirty="0">
                <a:solidFill>
                  <a:srgbClr val="C00000"/>
                </a:solidFill>
              </a:rPr>
              <a:t>Go to Scripts Directory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可以配置生成代码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A6320F-E952-4721-8A0D-F50547C24CA0}"/>
              </a:ext>
            </a:extLst>
          </p:cNvPr>
          <p:cNvSpPr/>
          <p:nvPr/>
        </p:nvSpPr>
        <p:spPr>
          <a:xfrm>
            <a:off x="4457700" y="3429001"/>
            <a:ext cx="4675362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BE55A9-ECFE-401F-A8A8-3F6A82E71F11}"/>
              </a:ext>
            </a:extLst>
          </p:cNvPr>
          <p:cNvSpPr/>
          <p:nvPr/>
        </p:nvSpPr>
        <p:spPr>
          <a:xfrm>
            <a:off x="1070665" y="3568700"/>
            <a:ext cx="1939235" cy="279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EA4C79-AE79-41EF-9F28-F767470E5FDB}"/>
              </a:ext>
            </a:extLst>
          </p:cNvPr>
          <p:cNvSpPr/>
          <p:nvPr/>
        </p:nvSpPr>
        <p:spPr>
          <a:xfrm>
            <a:off x="5003800" y="2081628"/>
            <a:ext cx="1346200" cy="30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7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运行外部程序</a:t>
            </a:r>
          </a:p>
        </p:txBody>
      </p:sp>
    </p:spTree>
    <p:extLst>
      <p:ext uri="{BB962C8B-B14F-4D97-AF65-F5344CB8AC3E}">
        <p14:creationId xmlns:p14="http://schemas.microsoft.com/office/powerpoint/2010/main" val="258671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C12623-FC4C-4FF7-AA7B-DD3C2AD2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2"/>
            <a:ext cx="6757988" cy="496957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0720"/>
            <a:ext cx="9144000" cy="10350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设置里搜索</a:t>
            </a:r>
            <a:r>
              <a:rPr lang="en-US" altLang="zh-CN" dirty="0">
                <a:solidFill>
                  <a:srgbClr val="C00000"/>
                </a:solidFill>
              </a:rPr>
              <a:t>External Tools </a:t>
            </a:r>
            <a:r>
              <a:rPr lang="zh-CN" altLang="en-US" dirty="0">
                <a:solidFill>
                  <a:srgbClr val="C00000"/>
                </a:solidFill>
              </a:rPr>
              <a:t>点击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428750" y="1700213"/>
            <a:ext cx="328613" cy="2128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 flipV="1">
            <a:off x="1757363" y="2057400"/>
            <a:ext cx="2457450" cy="1771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43A680C-A780-492A-B6F0-87E30DDE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8415338" cy="610043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728662" y="6163847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填写程序路径和命名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>
            <a:off x="1371600" y="1685925"/>
            <a:ext cx="771525" cy="35004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C5AF7A-D7B6-45DC-BEEC-230D2675B061}"/>
              </a:ext>
            </a:extLst>
          </p:cNvPr>
          <p:cNvCxnSpPr>
            <a:cxnSpLocks/>
          </p:cNvCxnSpPr>
          <p:nvPr/>
        </p:nvCxnSpPr>
        <p:spPr>
          <a:xfrm>
            <a:off x="2257425" y="5386388"/>
            <a:ext cx="4471988" cy="11572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6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在菜单上运行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4D1A5D-933F-4418-B189-EB27BB6C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439" y="2250280"/>
            <a:ext cx="12409439" cy="27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B2E69D-7E00-4C8B-BEB9-69E8986E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906032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程序运行前运行外部程序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421606" y="6236885"/>
            <a:ext cx="398621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在运行程序前运行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4DDF4-42E2-4B2C-A1C6-67E987A3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298" y="2240794"/>
            <a:ext cx="3869390" cy="419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2671762" y="2871788"/>
            <a:ext cx="2157413" cy="2530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D046C79-B15F-4FFA-BEF6-ECFEF199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832" y="850999"/>
            <a:ext cx="4434168" cy="78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2671762" y="1455577"/>
            <a:ext cx="2272648" cy="39468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操作 </a:t>
            </a:r>
            <a:r>
              <a:rPr lang="en-US" altLang="zh-CN" sz="8000" dirty="0"/>
              <a:t>Linux </a:t>
            </a:r>
            <a:r>
              <a:rPr lang="zh-CN" altLang="en-US" sz="80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1400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A80683-EA5B-4C28-9AA9-68B7E28B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05900" cy="58864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设置远程发布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38100" y="6127616"/>
            <a:ext cx="6100233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进入默认设置，设置好远程主机</a:t>
            </a:r>
            <a:endParaRPr lang="en-US" altLang="zh-CN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DF9359-1842-4AEE-9D6D-E7E2D3D203D8}"/>
              </a:ext>
            </a:extLst>
          </p:cNvPr>
          <p:cNvCxnSpPr>
            <a:cxnSpLocks/>
          </p:cNvCxnSpPr>
          <p:nvPr/>
        </p:nvCxnSpPr>
        <p:spPr>
          <a:xfrm flipH="1">
            <a:off x="5667516" y="1209042"/>
            <a:ext cx="576123" cy="11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80077A8-D129-45BA-9889-BA920A77A801}"/>
              </a:ext>
            </a:extLst>
          </p:cNvPr>
          <p:cNvSpPr/>
          <p:nvPr/>
        </p:nvSpPr>
        <p:spPr>
          <a:xfrm>
            <a:off x="7789333" y="4376616"/>
            <a:ext cx="1316567" cy="330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C9B35D-8366-4F77-B460-52410CAC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759655"/>
            <a:ext cx="3333750" cy="2009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V="1">
            <a:off x="5181600" y="1594119"/>
            <a:ext cx="2864644" cy="3210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>
            <a:off x="897467" y="1519310"/>
            <a:ext cx="1896533" cy="35268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29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20B1CA-AF07-4097-8495-3CB3DCC3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705"/>
            <a:ext cx="8560857" cy="61075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文件与运行命令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3CBFD7D-B1FB-4239-9964-81D3D9935226}"/>
              </a:ext>
            </a:extLst>
          </p:cNvPr>
          <p:cNvCxnSpPr>
            <a:cxnSpLocks/>
          </p:cNvCxnSpPr>
          <p:nvPr/>
        </p:nvCxnSpPr>
        <p:spPr>
          <a:xfrm flipH="1">
            <a:off x="2048934" y="4030133"/>
            <a:ext cx="2895599" cy="2269067"/>
          </a:xfrm>
          <a:prstGeom prst="straightConnector1">
            <a:avLst/>
          </a:prstGeom>
          <a:ln w="57150">
            <a:solidFill>
              <a:srgbClr val="3AB3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H="1" flipV="1">
            <a:off x="169333" y="4368800"/>
            <a:ext cx="1202267" cy="11684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4572000" y="5156200"/>
            <a:ext cx="3691467" cy="14370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命令不支持 </a:t>
            </a:r>
            <a:r>
              <a:rPr lang="en-US" altLang="zh-CN" dirty="0" err="1">
                <a:solidFill>
                  <a:srgbClr val="C00000"/>
                </a:solidFill>
              </a:rPr>
              <a:t>rz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上传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需要把文件先拖到项目中再拖到</a:t>
            </a:r>
            <a:r>
              <a:rPr lang="en-US" altLang="zh-CN" dirty="0">
                <a:solidFill>
                  <a:srgbClr val="C00000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3667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569BDC9-DE53-4F77-B22E-E29454E7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9"/>
            <a:ext cx="12056057" cy="53454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修改文件自动编译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进入默认设置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，勾选修改文件自动编译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319134" y="4661941"/>
            <a:ext cx="1933732" cy="14364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A1CBAC-93D0-4FD9-A3BB-D25E7324D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9144000" cy="322555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编辑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BCF8B1-9ACB-4981-9F20-42A862219881}"/>
              </a:ext>
            </a:extLst>
          </p:cNvPr>
          <p:cNvCxnSpPr>
            <a:cxnSpLocks/>
          </p:cNvCxnSpPr>
          <p:nvPr/>
        </p:nvCxnSpPr>
        <p:spPr>
          <a:xfrm flipV="1">
            <a:off x="7291137" y="1624263"/>
            <a:ext cx="1239252" cy="17618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-2" y="3985207"/>
            <a:ext cx="9144001" cy="16936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ysClr val="windowText" lastClr="000000"/>
                </a:solidFill>
              </a:rPr>
              <a:t>跳转行：</a:t>
            </a:r>
            <a:r>
              <a:rPr lang="en-US" altLang="zh-CN" dirty="0">
                <a:solidFill>
                  <a:srgbClr val="C00000"/>
                </a:solidFill>
              </a:rPr>
              <a:t>Ctrl + G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右上角保存，未保存就关掉会弹出下面的窗口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yes </a:t>
            </a:r>
            <a:r>
              <a:rPr lang="zh-CN" altLang="en-US" dirty="0">
                <a:solidFill>
                  <a:srgbClr val="C00000"/>
                </a:solidFill>
              </a:rPr>
              <a:t>继续编辑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9B5E8A-D3F7-4123-AFAA-8C1A6CA0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989" y="5364120"/>
            <a:ext cx="6100011" cy="14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6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1104900"/>
            <a:ext cx="9141761" cy="57531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#!/bin/bash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-e # </a:t>
            </a:r>
            <a:r>
              <a:rPr lang="zh-CN" altLang="en-US" dirty="0">
                <a:solidFill>
                  <a:srgbClr val="000000"/>
                </a:solidFill>
              </a:rPr>
              <a:t>出错结束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set -x # </a:t>
            </a:r>
            <a:r>
              <a:rPr lang="zh-CN" altLang="en-US" dirty="0">
                <a:solidFill>
                  <a:srgbClr val="000000"/>
                </a:solidFill>
              </a:rPr>
              <a:t>输出执行内容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使脚本具有执行权限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zh-CN" altLang="en-US" dirty="0">
                <a:solidFill>
                  <a:srgbClr val="000000"/>
                </a:solidFill>
              </a:rPr>
              <a:t>提示：</a:t>
            </a:r>
            <a:r>
              <a:rPr lang="en-US" altLang="zh-CN" dirty="0">
                <a:solidFill>
                  <a:srgbClr val="000000"/>
                </a:solidFill>
              </a:rPr>
              <a:t>Tab</a:t>
            </a:r>
            <a:r>
              <a:rPr lang="zh-CN" altLang="en-US" dirty="0">
                <a:solidFill>
                  <a:srgbClr val="000000"/>
                </a:solidFill>
              </a:rPr>
              <a:t>补全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chmod</a:t>
            </a:r>
            <a:r>
              <a:rPr lang="en-US" altLang="zh-CN" dirty="0">
                <a:solidFill>
                  <a:srgbClr val="000000"/>
                </a:solidFill>
              </a:rPr>
              <a:t> +x ./m.sh.sh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替换行文本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"s#^</a:t>
            </a:r>
            <a:r>
              <a:rPr lang="zh-CN" altLang="en-US" dirty="0">
                <a:solidFill>
                  <a:srgbClr val="000000"/>
                </a:solidFill>
              </a:rPr>
              <a:t>旧文本行</a:t>
            </a:r>
            <a:r>
              <a:rPr lang="en-US" altLang="zh-CN" dirty="0">
                <a:solidFill>
                  <a:srgbClr val="000000"/>
                </a:solidFill>
              </a:rPr>
              <a:t>#</a:t>
            </a:r>
            <a:r>
              <a:rPr lang="zh-CN" altLang="en-US" dirty="0">
                <a:solidFill>
                  <a:srgbClr val="000000"/>
                </a:solidFill>
              </a:rPr>
              <a:t>新文本行</a:t>
            </a:r>
            <a:r>
              <a:rPr lang="en-US" altLang="zh-CN" dirty="0">
                <a:solidFill>
                  <a:srgbClr val="000000"/>
                </a:solidFill>
              </a:rPr>
              <a:t>#g"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</a:p>
          <a:p>
            <a:pPr algn="l"/>
            <a:endParaRPr lang="zh-CN" altLang="en-US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替换行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en-US" altLang="zh-CN" dirty="0" err="1">
                <a:solidFill>
                  <a:srgbClr val="000000"/>
                </a:solidFill>
              </a:rPr>
              <a:t>sed</a:t>
            </a:r>
            <a:r>
              <a:rPr lang="en-US" altLang="zh-CN" dirty="0">
                <a:solidFill>
                  <a:srgbClr val="000000"/>
                </a:solidFill>
              </a:rPr>
              <a:t> -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"</a:t>
            </a:r>
            <a:r>
              <a:rPr lang="zh-CN" altLang="en-US" dirty="0">
                <a:solidFill>
                  <a:srgbClr val="000000"/>
                </a:solidFill>
              </a:rPr>
              <a:t>行号</a:t>
            </a:r>
            <a:r>
              <a:rPr lang="en-US" altLang="zh-CN" dirty="0">
                <a:solidFill>
                  <a:srgbClr val="000000"/>
                </a:solidFill>
              </a:rPr>
              <a:t>c </a:t>
            </a:r>
            <a:r>
              <a:rPr lang="zh-CN" altLang="en-US" dirty="0">
                <a:solidFill>
                  <a:srgbClr val="000000"/>
                </a:solidFill>
              </a:rPr>
              <a:t>新文本</a:t>
            </a:r>
            <a:r>
              <a:rPr lang="en-US" altLang="zh-CN" dirty="0">
                <a:solidFill>
                  <a:srgbClr val="000000"/>
                </a:solidFill>
              </a:rPr>
              <a:t>" </a:t>
            </a:r>
            <a:r>
              <a:rPr lang="zh-CN" altLang="en-US" dirty="0">
                <a:solidFill>
                  <a:srgbClr val="000000"/>
                </a:solidFill>
              </a:rPr>
              <a:t>文件路径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命令脚本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18458BD0-B699-451E-B02D-87512F9DBBE9}"/>
              </a:ext>
            </a:extLst>
          </p:cNvPr>
          <p:cNvSpPr txBox="1">
            <a:spLocks/>
          </p:cNvSpPr>
          <p:nvPr/>
        </p:nvSpPr>
        <p:spPr>
          <a:xfrm>
            <a:off x="2239" y="942535"/>
            <a:ext cx="9141761" cy="591546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条件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if [ -a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r>
              <a:rPr lang="en-US" altLang="zh-CN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then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</a:t>
            </a:r>
            <a:r>
              <a:rPr lang="en-US" altLang="zh-CN" dirty="0" err="1">
                <a:solidFill>
                  <a:srgbClr val="000000"/>
                </a:solidFill>
              </a:rPr>
              <a:t>rm</a:t>
            </a:r>
            <a:r>
              <a:rPr lang="en-US" altLang="zh-CN" dirty="0">
                <a:solidFill>
                  <a:srgbClr val="000000"/>
                </a:solidFill>
              </a:rPr>
              <a:t> -f </a:t>
            </a:r>
            <a:r>
              <a:rPr lang="zh-CN" altLang="en-US" dirty="0">
                <a:solidFill>
                  <a:srgbClr val="000000"/>
                </a:solidFill>
              </a:rPr>
              <a:t>文件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fi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# </a:t>
            </a:r>
            <a:r>
              <a:rPr lang="zh-CN" altLang="en-US" dirty="0">
                <a:solidFill>
                  <a:srgbClr val="000000"/>
                </a:solidFill>
              </a:rPr>
              <a:t>循环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for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000000"/>
                </a:solidFill>
              </a:rPr>
              <a:t> in 1 2 3 4 5 6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 echo $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done</a:t>
            </a: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  <a:p>
            <a:pPr algn="l"/>
            <a:r>
              <a:rPr lang="en-US" altLang="zh-CN" dirty="0">
                <a:solidFill>
                  <a:srgbClr val="000000"/>
                </a:solidFill>
              </a:rPr>
              <a:t> # </a:t>
            </a:r>
            <a:r>
              <a:rPr lang="zh-CN" altLang="en-US" dirty="0">
                <a:solidFill>
                  <a:srgbClr val="000000"/>
                </a:solidFill>
              </a:rPr>
              <a:t>开机启动文件</a:t>
            </a:r>
            <a:r>
              <a:rPr lang="en-US" altLang="zh-CN" dirty="0">
                <a:solidFill>
                  <a:srgbClr val="000000"/>
                </a:solidFill>
              </a:rPr>
              <a:t> /</a:t>
            </a:r>
            <a:r>
              <a:rPr lang="en-US" altLang="zh-CN" dirty="0" err="1">
                <a:solidFill>
                  <a:srgbClr val="000000"/>
                </a:solidFill>
              </a:rPr>
              <a:t>etc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rc.d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en-US" altLang="zh-CN" dirty="0" err="1">
                <a:solidFill>
                  <a:srgbClr val="000000"/>
                </a:solidFill>
              </a:rPr>
              <a:t>rc.local</a:t>
            </a:r>
            <a:endParaRPr lang="en-US" altLang="zh-CN" dirty="0">
              <a:solidFill>
                <a:srgbClr val="000000"/>
              </a:solidFill>
            </a:endParaRPr>
          </a:p>
          <a:p>
            <a:pPr algn="l"/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 </a:t>
            </a:r>
            <a:r>
              <a:rPr lang="en-US" altLang="zh-CN" dirty="0">
                <a:solidFill>
                  <a:schemeClr val="bg1"/>
                </a:solidFill>
              </a:rPr>
              <a:t>Linux </a:t>
            </a:r>
            <a:r>
              <a:rPr lang="zh-CN" altLang="en-US" dirty="0">
                <a:solidFill>
                  <a:schemeClr val="bg1"/>
                </a:solidFill>
              </a:rPr>
              <a:t>命令默认值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97BCF546-604A-4D47-A045-0ADC2D554A02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77724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搜索 </a:t>
            </a:r>
            <a:r>
              <a:rPr lang="en-US" altLang="zh-CN" dirty="0">
                <a:solidFill>
                  <a:srgbClr val="3AB35B"/>
                </a:solidFill>
              </a:rPr>
              <a:t>SSH </a:t>
            </a:r>
            <a:r>
              <a:rPr lang="zh-CN" altLang="en-US" dirty="0">
                <a:solidFill>
                  <a:srgbClr val="3AB35B"/>
                </a:solidFill>
              </a:rPr>
              <a:t>点击链接到前面的设置容易找</a:t>
            </a:r>
            <a:endParaRPr lang="en-US" altLang="zh-CN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1CE1D-4EC2-4990-BE5C-601101F7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86028" cy="38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深入篇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8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键盘快捷键图</a:t>
            </a:r>
          </a:p>
        </p:txBody>
      </p:sp>
    </p:spTree>
    <p:extLst>
      <p:ext uri="{BB962C8B-B14F-4D97-AF65-F5344CB8AC3E}">
        <p14:creationId xmlns:p14="http://schemas.microsoft.com/office/powerpoint/2010/main" val="39265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E29FE6-FEB9-4B88-95C5-110566E5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432"/>
            <a:ext cx="9144000" cy="43455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72E7CA-333E-4DEF-AC00-D3859EF2C871}"/>
              </a:ext>
            </a:extLst>
          </p:cNvPr>
          <p:cNvSpPr/>
          <p:nvPr/>
        </p:nvSpPr>
        <p:spPr>
          <a:xfrm>
            <a:off x="1962150" y="316042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28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C2C71AA-8F80-46D1-ADDD-BA8EBB3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28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B36C341-C1C3-4E05-B8F3-265DD6A0B4D0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520393-61A4-4996-BB9F-58162B919FB8}"/>
              </a:ext>
            </a:extLst>
          </p:cNvPr>
          <p:cNvSpPr/>
          <p:nvPr/>
        </p:nvSpPr>
        <p:spPr>
          <a:xfrm>
            <a:off x="3911600" y="299460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A3C2A-E573-4441-A16A-EE126434B885}"/>
              </a:ext>
            </a:extLst>
          </p:cNvPr>
          <p:cNvSpPr/>
          <p:nvPr/>
        </p:nvSpPr>
        <p:spPr>
          <a:xfrm>
            <a:off x="6527800" y="556894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D433E6-82F5-4CDE-8CD2-64E0A3DABD74}"/>
              </a:ext>
            </a:extLst>
          </p:cNvPr>
          <p:cNvSpPr/>
          <p:nvPr/>
        </p:nvSpPr>
        <p:spPr>
          <a:xfrm>
            <a:off x="586105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981678-28F9-45CB-BA5C-B029C4218E39}"/>
              </a:ext>
            </a:extLst>
          </p:cNvPr>
          <p:cNvSpPr/>
          <p:nvPr/>
        </p:nvSpPr>
        <p:spPr>
          <a:xfrm>
            <a:off x="5213350" y="42843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0C5DC-5863-496B-95E2-2F569427A59A}"/>
              </a:ext>
            </a:extLst>
          </p:cNvPr>
          <p:cNvSpPr/>
          <p:nvPr/>
        </p:nvSpPr>
        <p:spPr>
          <a:xfrm>
            <a:off x="1314450" y="42843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DA37D7-9F66-4279-B007-417F077EBD63}"/>
              </a:ext>
            </a:extLst>
          </p:cNvPr>
          <p:cNvSpPr/>
          <p:nvPr/>
        </p:nvSpPr>
        <p:spPr>
          <a:xfrm>
            <a:off x="666750" y="429072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C2054B-A65A-48E5-B1FD-9EE94B0E8839}"/>
              </a:ext>
            </a:extLst>
          </p:cNvPr>
          <p:cNvSpPr/>
          <p:nvPr/>
        </p:nvSpPr>
        <p:spPr>
          <a:xfrm>
            <a:off x="3911600" y="4278447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D3C38F-BA58-4067-9286-EA22ED5CA7E7}"/>
              </a:ext>
            </a:extLst>
          </p:cNvPr>
          <p:cNvSpPr/>
          <p:nvPr/>
        </p:nvSpPr>
        <p:spPr>
          <a:xfrm>
            <a:off x="1968500" y="491531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B81930-7E99-465E-8A76-920BEC0267CC}"/>
              </a:ext>
            </a:extLst>
          </p:cNvPr>
          <p:cNvSpPr/>
          <p:nvPr/>
        </p:nvSpPr>
        <p:spPr>
          <a:xfrm>
            <a:off x="660400" y="5552601"/>
            <a:ext cx="26035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0573FB-13D4-4A7B-A099-3D2E768A2D48}"/>
              </a:ext>
            </a:extLst>
          </p:cNvPr>
          <p:cNvSpPr/>
          <p:nvPr/>
        </p:nvSpPr>
        <p:spPr>
          <a:xfrm>
            <a:off x="4559300" y="492259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B13DF8-7BB0-47D7-A136-594A0A550C90}"/>
              </a:ext>
            </a:extLst>
          </p:cNvPr>
          <p:cNvSpPr/>
          <p:nvPr/>
        </p:nvSpPr>
        <p:spPr>
          <a:xfrm>
            <a:off x="650875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7F9F09-E55B-4ADD-AF43-2AA73DD2361F}"/>
              </a:ext>
            </a:extLst>
          </p:cNvPr>
          <p:cNvSpPr/>
          <p:nvPr/>
        </p:nvSpPr>
        <p:spPr>
          <a:xfrm>
            <a:off x="8458200" y="300298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C485DE-5E41-4901-86AB-D6130E44B007}"/>
              </a:ext>
            </a:extLst>
          </p:cNvPr>
          <p:cNvSpPr/>
          <p:nvPr/>
        </p:nvSpPr>
        <p:spPr>
          <a:xfrm>
            <a:off x="1968500" y="42780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089F2F-0035-4117-80CB-35BF952A1EEE}"/>
              </a:ext>
            </a:extLst>
          </p:cNvPr>
          <p:cNvSpPr/>
          <p:nvPr/>
        </p:nvSpPr>
        <p:spPr>
          <a:xfrm>
            <a:off x="3257550" y="491490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DEB6E2-50A0-42A2-9686-3AC55CA2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F836A3-10E3-4BFF-90E6-894326D7A0DD}"/>
              </a:ext>
            </a:extLst>
          </p:cNvPr>
          <p:cNvSpPr/>
          <p:nvPr/>
        </p:nvSpPr>
        <p:spPr>
          <a:xfrm>
            <a:off x="7816850" y="4919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955972-AD43-4422-90C9-3272586A0747}"/>
              </a:ext>
            </a:extLst>
          </p:cNvPr>
          <p:cNvSpPr/>
          <p:nvPr/>
        </p:nvSpPr>
        <p:spPr>
          <a:xfrm>
            <a:off x="4572000" y="3001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AC778F-0EA7-4300-8C65-C972A894B6C9}"/>
              </a:ext>
            </a:extLst>
          </p:cNvPr>
          <p:cNvSpPr/>
          <p:nvPr/>
        </p:nvSpPr>
        <p:spPr>
          <a:xfrm>
            <a:off x="7156450" y="299663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25F0DF-889D-4E55-BEEC-F14527C03B06}"/>
              </a:ext>
            </a:extLst>
          </p:cNvPr>
          <p:cNvSpPr/>
          <p:nvPr/>
        </p:nvSpPr>
        <p:spPr>
          <a:xfrm>
            <a:off x="6508750" y="300167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774A9-6AAD-4C04-8D9F-903FE000AE07}"/>
              </a:ext>
            </a:extLst>
          </p:cNvPr>
          <p:cNvSpPr/>
          <p:nvPr/>
        </p:nvSpPr>
        <p:spPr>
          <a:xfrm>
            <a:off x="12700" y="42843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1929B0-78DE-4A7E-B430-5C8E2B0F70EB}"/>
              </a:ext>
            </a:extLst>
          </p:cNvPr>
          <p:cNvSpPr/>
          <p:nvPr/>
        </p:nvSpPr>
        <p:spPr>
          <a:xfrm>
            <a:off x="5861050" y="299663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4966CE-0F8A-418E-ADE3-204B6E93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565C98-47EB-4A7A-A053-8B20BA67CAFB}"/>
              </a:ext>
            </a:extLst>
          </p:cNvPr>
          <p:cNvSpPr/>
          <p:nvPr/>
        </p:nvSpPr>
        <p:spPr>
          <a:xfrm>
            <a:off x="5851347" y="5795319"/>
            <a:ext cx="654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完成当前语句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97B38D-98A0-4D5C-9C09-277E5EFE5B8F}"/>
              </a:ext>
            </a:extLst>
          </p:cNvPr>
          <p:cNvSpPr/>
          <p:nvPr/>
        </p:nvSpPr>
        <p:spPr>
          <a:xfrm>
            <a:off x="2548924" y="5070732"/>
            <a:ext cx="816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nsolas" panose="020B0609020204030204" pitchFamily="49" charset="0"/>
              </a:rPr>
              <a:t>Declare final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80CEB5-62B4-4FFE-B0B7-A4FB697F5172}"/>
              </a:ext>
            </a:extLst>
          </p:cNvPr>
          <p:cNvGrpSpPr/>
          <p:nvPr/>
        </p:nvGrpSpPr>
        <p:grpSpPr>
          <a:xfrm>
            <a:off x="4675951" y="4452143"/>
            <a:ext cx="1850612" cy="1102140"/>
            <a:chOff x="4675951" y="4452143"/>
            <a:chExt cx="1850612" cy="11021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6D3DBF-3965-43DE-A2A2-C1DD03D0C869}"/>
                </a:ext>
              </a:extLst>
            </p:cNvPr>
            <p:cNvSpPr/>
            <p:nvPr/>
          </p:nvSpPr>
          <p:spPr>
            <a:xfrm>
              <a:off x="5160055" y="4452143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↑</a:t>
              </a:r>
              <a:endParaRPr lang="zh-CN" altLang="en-US" sz="12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5D2C271-57E9-4D19-981D-E3705C570BB7}"/>
                </a:ext>
              </a:extLst>
            </p:cNvPr>
            <p:cNvSpPr/>
            <p:nvPr/>
          </p:nvSpPr>
          <p:spPr>
            <a:xfrm>
              <a:off x="5197286" y="5277284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↓</a:t>
              </a:r>
              <a:endParaRPr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215D03-7919-49E8-AB07-5D1D7883BD13}"/>
                </a:ext>
              </a:extLst>
            </p:cNvPr>
            <p:cNvSpPr/>
            <p:nvPr/>
          </p:nvSpPr>
          <p:spPr>
            <a:xfrm>
              <a:off x="5872502" y="5248760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→</a:t>
              </a:r>
              <a:endParaRPr lang="zh-CN" altLang="en-US" sz="12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83B3821-976F-4180-A989-4748E9E46677}"/>
                </a:ext>
              </a:extLst>
            </p:cNvPr>
            <p:cNvSpPr/>
            <p:nvPr/>
          </p:nvSpPr>
          <p:spPr>
            <a:xfrm>
              <a:off x="4675951" y="5273111"/>
              <a:ext cx="6540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C00000"/>
                  </a:solidFill>
                </a:rPr>
                <a:t>←</a:t>
              </a:r>
              <a:endParaRPr lang="zh-CN" altLang="en-US" sz="1200" dirty="0"/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A364BD-CAD8-404D-A3D0-B89AB8AD957B}"/>
              </a:ext>
            </a:extLst>
          </p:cNvPr>
          <p:cNvCxnSpPr>
            <a:cxnSpLocks/>
          </p:cNvCxnSpPr>
          <p:nvPr/>
        </p:nvCxnSpPr>
        <p:spPr>
          <a:xfrm flipH="1">
            <a:off x="4356234" y="5411610"/>
            <a:ext cx="226618" cy="2779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2">
            <a:extLst>
              <a:ext uri="{FF2B5EF4-FFF2-40B4-BE49-F238E27FC236}">
                <a16:creationId xmlns:a16="http://schemas.microsoft.com/office/drawing/2014/main" id="{2E9C184B-1513-46CC-8BBD-DAB0C271ADBE}"/>
              </a:ext>
            </a:extLst>
          </p:cNvPr>
          <p:cNvSpPr txBox="1">
            <a:spLocks/>
          </p:cNvSpPr>
          <p:nvPr/>
        </p:nvSpPr>
        <p:spPr>
          <a:xfrm>
            <a:off x="0" y="172938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3AB35B"/>
                </a:solidFill>
              </a:rPr>
              <a:t>原 </a:t>
            </a:r>
            <a:r>
              <a:rPr lang="en-US" altLang="zh-CN" dirty="0">
                <a:solidFill>
                  <a:srgbClr val="3AB35B"/>
                </a:solidFill>
              </a:rPr>
              <a:t>Alt + J </a:t>
            </a:r>
            <a:r>
              <a:rPr lang="zh-CN" altLang="en-US" dirty="0">
                <a:solidFill>
                  <a:srgbClr val="3AB35B"/>
                </a:solidFill>
              </a:rPr>
              <a:t>选择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、</a:t>
            </a:r>
            <a:r>
              <a:rPr lang="en-US" altLang="zh-CN" dirty="0">
                <a:solidFill>
                  <a:srgbClr val="3AB35B"/>
                </a:solidFill>
              </a:rPr>
              <a:t>Ctrl + Alt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J </a:t>
            </a:r>
            <a:r>
              <a:rPr lang="zh-CN" altLang="en-US" dirty="0">
                <a:solidFill>
                  <a:srgbClr val="3AB35B"/>
                </a:solidFill>
              </a:rPr>
              <a:t>环绕模板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AD6517-A9DC-4CEF-BDC3-619AB06544E6}"/>
              </a:ext>
            </a:extLst>
          </p:cNvPr>
          <p:cNvSpPr/>
          <p:nvPr/>
        </p:nvSpPr>
        <p:spPr>
          <a:xfrm>
            <a:off x="6526563" y="5299104"/>
            <a:ext cx="6540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行末</a:t>
            </a:r>
            <a:endParaRPr lang="zh-CN" altLang="en-US" sz="1200" dirty="0"/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31902BE8-BCF9-4E82-A52F-B8ACF12005CB}"/>
              </a:ext>
            </a:extLst>
          </p:cNvPr>
          <p:cNvSpPr txBox="1">
            <a:spLocks/>
          </p:cNvSpPr>
          <p:nvPr/>
        </p:nvSpPr>
        <p:spPr>
          <a:xfrm>
            <a:off x="3191766" y="972861"/>
            <a:ext cx="4665099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红色字体是建议设置按键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698AF6-E48A-4B5F-B2C5-F236F556A5C4}"/>
              </a:ext>
            </a:extLst>
          </p:cNvPr>
          <p:cNvSpPr/>
          <p:nvPr/>
        </p:nvSpPr>
        <p:spPr>
          <a:xfrm>
            <a:off x="647700" y="36366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2D9221D-204A-4AF8-887D-AEF84CE8815F}"/>
              </a:ext>
            </a:extLst>
          </p:cNvPr>
          <p:cNvSpPr/>
          <p:nvPr/>
        </p:nvSpPr>
        <p:spPr>
          <a:xfrm>
            <a:off x="7818765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D2CE8F-30F8-4FB0-BF53-EB6F9B51B213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D63B50-0D7B-4E5C-B66F-663B6B53549E}"/>
              </a:ext>
            </a:extLst>
          </p:cNvPr>
          <p:cNvSpPr/>
          <p:nvPr/>
        </p:nvSpPr>
        <p:spPr>
          <a:xfrm>
            <a:off x="8466465" y="3641422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8FEE82-105B-4E1C-82AC-C57857F62F1F}"/>
              </a:ext>
            </a:extLst>
          </p:cNvPr>
          <p:cNvSpPr/>
          <p:nvPr/>
        </p:nvSpPr>
        <p:spPr>
          <a:xfrm>
            <a:off x="2607962" y="23603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B5FFC4-4DD4-476D-B4BE-4CFC7D393CB0}"/>
              </a:ext>
            </a:extLst>
          </p:cNvPr>
          <p:cNvSpPr/>
          <p:nvPr/>
        </p:nvSpPr>
        <p:spPr>
          <a:xfrm>
            <a:off x="0" y="363667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5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1D0D16-2BD1-4D6D-BD5A-57CE6AE4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78960"/>
            <a:ext cx="12516786" cy="97731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运行时编译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43455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Alt + /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选择第一个：注册表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勾选运行时编译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82ED9F-F2E0-41BA-ACE2-BEF989C2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38" y="759652"/>
            <a:ext cx="4781863" cy="1434559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2F4F514-6A86-4AD2-BA01-D70C1C56CDD8}"/>
              </a:ext>
            </a:extLst>
          </p:cNvPr>
          <p:cNvSpPr txBox="1">
            <a:spLocks/>
          </p:cNvSpPr>
          <p:nvPr/>
        </p:nvSpPr>
        <p:spPr>
          <a:xfrm>
            <a:off x="1" y="5050302"/>
            <a:ext cx="9143999" cy="211524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2400" dirty="0"/>
              <a:t>    </a:t>
            </a:r>
            <a:r>
              <a:rPr lang="en-US" altLang="zh-CN" sz="2400" dirty="0">
                <a:solidFill>
                  <a:srgbClr val="3AB35B"/>
                </a:solidFill>
              </a:rPr>
              <a:t>&lt;!– </a:t>
            </a:r>
            <a:r>
              <a:rPr lang="en-US" altLang="zh-CN" sz="2400" dirty="0" err="1">
                <a:solidFill>
                  <a:srgbClr val="3AB35B"/>
                </a:solidFill>
              </a:rPr>
              <a:t>SpringBoot</a:t>
            </a:r>
            <a:r>
              <a:rPr lang="en-US" altLang="zh-CN" sz="2400" dirty="0">
                <a:solidFill>
                  <a:srgbClr val="3AB35B"/>
                </a:solidFill>
              </a:rPr>
              <a:t> </a:t>
            </a:r>
            <a:r>
              <a:rPr lang="zh-CN" altLang="en-US" sz="2400" dirty="0">
                <a:solidFill>
                  <a:srgbClr val="3AB35B"/>
                </a:solidFill>
              </a:rPr>
              <a:t>开启热部署 </a:t>
            </a:r>
            <a:r>
              <a:rPr lang="en-US" altLang="zh-CN" sz="2400" dirty="0">
                <a:solidFill>
                  <a:srgbClr val="3AB35B"/>
                </a:solidFill>
              </a:rPr>
              <a:t>--&gt;</a:t>
            </a:r>
          </a:p>
          <a:p>
            <a:pPr algn="l"/>
            <a:r>
              <a:rPr lang="en-US" altLang="zh-CN" sz="2400" dirty="0"/>
              <a:t>    &lt;dependency&gt;</a:t>
            </a:r>
          </a:p>
          <a:p>
            <a:pPr algn="l"/>
            <a:r>
              <a:rPr lang="en-US" altLang="zh-CN" sz="2400" dirty="0"/>
              <a:t>      &lt;</a:t>
            </a:r>
            <a:r>
              <a:rPr lang="en-US" altLang="zh-CN" sz="2400" dirty="0" err="1"/>
              <a:t>groupId</a:t>
            </a:r>
            <a:r>
              <a:rPr lang="en-US" altLang="zh-CN" sz="2400" dirty="0"/>
              <a:t>&gt;</a:t>
            </a:r>
            <a:r>
              <a:rPr lang="en-US" altLang="zh-CN" sz="2400" dirty="0" err="1"/>
              <a:t>org.springframework.boot</a:t>
            </a:r>
            <a:r>
              <a:rPr lang="en-US" altLang="zh-CN" sz="2400" dirty="0"/>
              <a:t>&lt;/</a:t>
            </a:r>
            <a:r>
              <a:rPr lang="en-US" altLang="zh-CN" sz="2400" dirty="0" err="1"/>
              <a:t>groupId</a:t>
            </a:r>
            <a:r>
              <a:rPr lang="en-US" altLang="zh-CN" sz="2400" dirty="0"/>
              <a:t>&gt;</a:t>
            </a:r>
          </a:p>
          <a:p>
            <a:pPr algn="l"/>
            <a:r>
              <a:rPr lang="en-US" altLang="zh-CN" sz="2400" dirty="0"/>
              <a:t>      &lt;</a:t>
            </a:r>
            <a:r>
              <a:rPr lang="en-US" altLang="zh-CN" sz="2400" dirty="0" err="1"/>
              <a:t>artifactId</a:t>
            </a:r>
            <a:r>
              <a:rPr lang="en-US" altLang="zh-CN" sz="2400" dirty="0"/>
              <a:t>&gt;spring-boot-</a:t>
            </a:r>
            <a:r>
              <a:rPr lang="en-US" altLang="zh-CN" sz="2400" dirty="0" err="1"/>
              <a:t>devtools</a:t>
            </a:r>
            <a:r>
              <a:rPr lang="en-US" altLang="zh-CN" sz="2400" dirty="0"/>
              <a:t>&lt;/</a:t>
            </a:r>
            <a:r>
              <a:rPr lang="en-US" altLang="zh-CN" sz="2400" dirty="0" err="1"/>
              <a:t>artifactId</a:t>
            </a:r>
            <a:r>
              <a:rPr lang="en-US" altLang="zh-CN" sz="2400" dirty="0"/>
              <a:t>&gt;</a:t>
            </a:r>
          </a:p>
          <a:p>
            <a:pPr algn="l"/>
            <a:r>
              <a:rPr lang="en-US" altLang="zh-CN" sz="2400" dirty="0"/>
              <a:t>    &lt;/dependency&gt;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15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C15C5DC-FFC6-4F0F-8DA5-D88D0135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2347631"/>
            <a:ext cx="9144000" cy="451036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</a:t>
            </a:r>
            <a:r>
              <a:rPr lang="zh-CN" altLang="en-US" dirty="0">
                <a:solidFill>
                  <a:srgbClr val="C00000"/>
                </a:solidFill>
              </a:rPr>
              <a:t>（重点）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402F1D-C039-48FD-B826-AADED8C6786E}"/>
              </a:ext>
            </a:extLst>
          </p:cNvPr>
          <p:cNvSpPr/>
          <p:nvPr/>
        </p:nvSpPr>
        <p:spPr>
          <a:xfrm>
            <a:off x="1246821" y="5750768"/>
            <a:ext cx="823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大小写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C0CB5F-36BD-44E1-ABF7-9D90D8AB2312}"/>
              </a:ext>
            </a:extLst>
          </p:cNvPr>
          <p:cNvSpPr/>
          <p:nvPr/>
        </p:nvSpPr>
        <p:spPr>
          <a:xfrm>
            <a:off x="1955800" y="55755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8FBFE6-CC05-4FB1-9725-69C09CE81F7B}"/>
              </a:ext>
            </a:extLst>
          </p:cNvPr>
          <p:cNvSpPr/>
          <p:nvPr/>
        </p:nvSpPr>
        <p:spPr>
          <a:xfrm>
            <a:off x="2603500" y="55755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DA15F7-9D0A-4C0C-9F24-69F07E3A1F36}"/>
              </a:ext>
            </a:extLst>
          </p:cNvPr>
          <p:cNvSpPr/>
          <p:nvPr/>
        </p:nvSpPr>
        <p:spPr>
          <a:xfrm>
            <a:off x="3263900" y="4284380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3C6D39-2E68-4007-BF1B-9DDBEC93FFF6}"/>
              </a:ext>
            </a:extLst>
          </p:cNvPr>
          <p:cNvSpPr/>
          <p:nvPr/>
        </p:nvSpPr>
        <p:spPr>
          <a:xfrm>
            <a:off x="7818765" y="491762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19FB13F-88B1-4861-9FF7-52ACF34EE26A}"/>
              </a:ext>
            </a:extLst>
          </p:cNvPr>
          <p:cNvSpPr/>
          <p:nvPr/>
        </p:nvSpPr>
        <p:spPr>
          <a:xfrm>
            <a:off x="7171065" y="2995759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9CB8A7-FEC6-42B9-BD3F-B893057F4540}"/>
              </a:ext>
            </a:extLst>
          </p:cNvPr>
          <p:cNvSpPr/>
          <p:nvPr/>
        </p:nvSpPr>
        <p:spPr>
          <a:xfrm>
            <a:off x="1962150" y="4280756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0C756D-9D82-46D7-98C1-D997BFEF35E0}"/>
              </a:ext>
            </a:extLst>
          </p:cNvPr>
          <p:cNvSpPr/>
          <p:nvPr/>
        </p:nvSpPr>
        <p:spPr>
          <a:xfrm>
            <a:off x="8458200" y="364388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FBC5D-5458-4A9C-A097-8BE579A3B6EE}"/>
              </a:ext>
            </a:extLst>
          </p:cNvPr>
          <p:cNvSpPr/>
          <p:nvPr/>
        </p:nvSpPr>
        <p:spPr>
          <a:xfrm>
            <a:off x="4582785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5B5C0C-8366-45A4-94BE-7ABFD3DA79B5}"/>
              </a:ext>
            </a:extLst>
          </p:cNvPr>
          <p:cNvSpPr/>
          <p:nvPr/>
        </p:nvSpPr>
        <p:spPr>
          <a:xfrm>
            <a:off x="4582785" y="4931179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12BA1-BE7D-47A2-9C66-03A8FDE70A09}"/>
              </a:ext>
            </a:extLst>
          </p:cNvPr>
          <p:cNvSpPr/>
          <p:nvPr/>
        </p:nvSpPr>
        <p:spPr>
          <a:xfrm>
            <a:off x="5217482" y="428075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CF2D64-CB60-4A70-9795-E46A1D738747}"/>
              </a:ext>
            </a:extLst>
          </p:cNvPr>
          <p:cNvSpPr/>
          <p:nvPr/>
        </p:nvSpPr>
        <p:spPr>
          <a:xfrm>
            <a:off x="4569782" y="4280755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6A545F-02FA-4EF8-A281-D8B637A2AEBD}"/>
              </a:ext>
            </a:extLst>
          </p:cNvPr>
          <p:cNvSpPr/>
          <p:nvPr/>
        </p:nvSpPr>
        <p:spPr>
          <a:xfrm>
            <a:off x="6523365" y="4280754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5E3E05-C569-4966-9942-273C42AED95B}"/>
              </a:ext>
            </a:extLst>
          </p:cNvPr>
          <p:cNvSpPr/>
          <p:nvPr/>
        </p:nvSpPr>
        <p:spPr>
          <a:xfrm>
            <a:off x="5865182" y="4928880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9AF0F66-B056-402D-BBFB-A83C9B327489}"/>
              </a:ext>
            </a:extLst>
          </p:cNvPr>
          <p:cNvSpPr/>
          <p:nvPr/>
        </p:nvSpPr>
        <p:spPr>
          <a:xfrm>
            <a:off x="4562475" y="3007018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E9DCAD-6764-4606-9C7B-9DD6F75C61F0}"/>
              </a:ext>
            </a:extLst>
          </p:cNvPr>
          <p:cNvSpPr/>
          <p:nvPr/>
        </p:nvSpPr>
        <p:spPr>
          <a:xfrm>
            <a:off x="7818765" y="62017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1D1914-3C05-4104-BB95-526B4B5A340A}"/>
              </a:ext>
            </a:extLst>
          </p:cNvPr>
          <p:cNvSpPr/>
          <p:nvPr/>
        </p:nvSpPr>
        <p:spPr>
          <a:xfrm>
            <a:off x="7171065" y="6182331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9BFD060-C688-4E33-8ECC-19EECC1261F3}"/>
              </a:ext>
            </a:extLst>
          </p:cNvPr>
          <p:cNvSpPr/>
          <p:nvPr/>
        </p:nvSpPr>
        <p:spPr>
          <a:xfrm>
            <a:off x="8466465" y="61913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BA98743-6473-4CAB-BC57-DBF279F7D8BE}"/>
              </a:ext>
            </a:extLst>
          </p:cNvPr>
          <p:cNvSpPr/>
          <p:nvPr/>
        </p:nvSpPr>
        <p:spPr>
          <a:xfrm>
            <a:off x="7818765" y="555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FE17B64-572E-4FC5-8D3F-BE9BF6AF7790}"/>
              </a:ext>
            </a:extLst>
          </p:cNvPr>
          <p:cNvSpPr/>
          <p:nvPr/>
        </p:nvSpPr>
        <p:spPr>
          <a:xfrm>
            <a:off x="6510968" y="556899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40FDCE-4D60-4515-9BB8-43F23A701C38}"/>
              </a:ext>
            </a:extLst>
          </p:cNvPr>
          <p:cNvSpPr/>
          <p:nvPr/>
        </p:nvSpPr>
        <p:spPr>
          <a:xfrm>
            <a:off x="648003" y="55544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66A1C8-77F8-4420-8C2B-DC3DD3CDEA7E}"/>
              </a:ext>
            </a:extLst>
          </p:cNvPr>
          <p:cNvSpPr/>
          <p:nvPr/>
        </p:nvSpPr>
        <p:spPr>
          <a:xfrm>
            <a:off x="8402965" y="4421909"/>
            <a:ext cx="825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下一个</a:t>
            </a:r>
            <a:endParaRPr lang="en-US" altLang="zh-CN" sz="1200" dirty="0">
              <a:solidFill>
                <a:srgbClr val="C00000"/>
              </a:solidFill>
            </a:endParaRPr>
          </a:p>
          <a:p>
            <a:r>
              <a:rPr lang="zh-CN" altLang="en-US" sz="1200" dirty="0">
                <a:solidFill>
                  <a:srgbClr val="C00000"/>
                </a:solidFill>
              </a:rPr>
              <a:t>编辑位置</a:t>
            </a:r>
            <a:endParaRPr lang="zh-CN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9D0848-1F84-4A8F-9DD2-37FE5743F298}"/>
              </a:ext>
            </a:extLst>
          </p:cNvPr>
          <p:cNvSpPr/>
          <p:nvPr/>
        </p:nvSpPr>
        <p:spPr>
          <a:xfrm>
            <a:off x="3249286" y="557556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6FE163-1D9B-4F89-BE46-FAE824D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C9B46D-B797-4353-856C-C1780DFA93DF}"/>
              </a:ext>
            </a:extLst>
          </p:cNvPr>
          <p:cNvSpPr/>
          <p:nvPr/>
        </p:nvSpPr>
        <p:spPr>
          <a:xfrm>
            <a:off x="5867400" y="4915164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C96689-1034-4E41-9F1E-192CA6C7AEDF}"/>
              </a:ext>
            </a:extLst>
          </p:cNvPr>
          <p:cNvSpPr/>
          <p:nvPr/>
        </p:nvSpPr>
        <p:spPr>
          <a:xfrm>
            <a:off x="4572000" y="4915163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5A4217-935C-4304-B694-C2E8CAE61D4F}"/>
              </a:ext>
            </a:extLst>
          </p:cNvPr>
          <p:cNvSpPr/>
          <p:nvPr/>
        </p:nvSpPr>
        <p:spPr>
          <a:xfrm>
            <a:off x="3276600" y="4278294"/>
            <a:ext cx="647700" cy="6368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D72B08-6A66-42A7-A7B2-3B712084E1A4}"/>
              </a:ext>
            </a:extLst>
          </p:cNvPr>
          <p:cNvSpPr/>
          <p:nvPr/>
        </p:nvSpPr>
        <p:spPr>
          <a:xfrm>
            <a:off x="52197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57FF17-2961-4FB8-856E-D04D79C7391E}"/>
              </a:ext>
            </a:extLst>
          </p:cNvPr>
          <p:cNvSpPr/>
          <p:nvPr/>
        </p:nvSpPr>
        <p:spPr>
          <a:xfrm>
            <a:off x="3276600" y="5568147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914662-45DC-4691-A02E-8A283E155795}"/>
              </a:ext>
            </a:extLst>
          </p:cNvPr>
          <p:cNvSpPr/>
          <p:nvPr/>
        </p:nvSpPr>
        <p:spPr>
          <a:xfrm>
            <a:off x="7162800" y="2347631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F9C963-9805-4D72-BC20-6D605A4A3A90}"/>
              </a:ext>
            </a:extLst>
          </p:cNvPr>
          <p:cNvSpPr/>
          <p:nvPr/>
        </p:nvSpPr>
        <p:spPr>
          <a:xfrm>
            <a:off x="6515100" y="4278293"/>
            <a:ext cx="647700" cy="636869"/>
          </a:xfrm>
          <a:prstGeom prst="rect">
            <a:avLst/>
          </a:prstGeom>
          <a:noFill/>
          <a:ln w="19050">
            <a:solidFill>
              <a:srgbClr val="3AB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F894C0-56CA-48FD-8C27-C22D5EB5B42D}"/>
              </a:ext>
            </a:extLst>
          </p:cNvPr>
          <p:cNvSpPr/>
          <p:nvPr/>
        </p:nvSpPr>
        <p:spPr>
          <a:xfrm>
            <a:off x="1314450" y="4915162"/>
            <a:ext cx="647700" cy="636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E8EF80-DF76-432B-81A2-0C9778AF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F0A6CE5-0702-47A1-B4AF-827686EBF25E}"/>
              </a:ext>
            </a:extLst>
          </p:cNvPr>
          <p:cNvSpPr/>
          <p:nvPr/>
        </p:nvSpPr>
        <p:spPr>
          <a:xfrm>
            <a:off x="5800486" y="503054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抽取变量</a:t>
            </a:r>
            <a:endParaRPr lang="zh-CN" altLang="en-US" sz="1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968199-D56E-4E91-8C1D-38A0141ED3F4}"/>
              </a:ext>
            </a:extLst>
          </p:cNvPr>
          <p:cNvSpPr/>
          <p:nvPr/>
        </p:nvSpPr>
        <p:spPr>
          <a:xfrm>
            <a:off x="2511417" y="4371982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重命名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6B1B5C-513E-4DB1-826E-05FF5D50CC06}"/>
              </a:ext>
            </a:extLst>
          </p:cNvPr>
          <p:cNvSpPr/>
          <p:nvPr/>
        </p:nvSpPr>
        <p:spPr>
          <a:xfrm>
            <a:off x="585635" y="5750768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包围菜单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AA8578-E3E5-47C4-8329-24953214E101}"/>
              </a:ext>
            </a:extLst>
          </p:cNvPr>
          <p:cNvSpPr/>
          <p:nvPr/>
        </p:nvSpPr>
        <p:spPr>
          <a:xfrm>
            <a:off x="1236799" y="5079180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添加菜单</a:t>
            </a:r>
            <a:endParaRPr lang="zh-CN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28BA1A-80A4-48E6-8D95-22AC8BDB87C5}"/>
              </a:ext>
            </a:extLst>
          </p:cNvPr>
          <p:cNvSpPr/>
          <p:nvPr/>
        </p:nvSpPr>
        <p:spPr>
          <a:xfrm>
            <a:off x="2554628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移动</a:t>
            </a:r>
            <a:endParaRPr lang="zh-CN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E096B6-6851-49E1-8884-5DC3B9EF5EA5}"/>
              </a:ext>
            </a:extLst>
          </p:cNvPr>
          <p:cNvSpPr/>
          <p:nvPr/>
        </p:nvSpPr>
        <p:spPr>
          <a:xfrm>
            <a:off x="3880321" y="5692631"/>
            <a:ext cx="84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</a:rPr>
              <a:t>Eclipse</a:t>
            </a:r>
          </a:p>
          <a:p>
            <a:r>
              <a:rPr lang="zh-CN" altLang="en-US" sz="1200" dirty="0">
                <a:solidFill>
                  <a:srgbClr val="C00000"/>
                </a:solidFill>
              </a:rPr>
              <a:t>新建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038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Alt + Shift + </a:t>
            </a:r>
            <a:r>
              <a:rPr lang="zh-CN" altLang="en-US" dirty="0">
                <a:solidFill>
                  <a:schemeClr val="bg1"/>
                </a:solidFill>
              </a:rPr>
              <a:t>键盘快捷键图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81FD1B17-55DD-4BB5-9D2B-2E0D01140664}"/>
              </a:ext>
            </a:extLst>
          </p:cNvPr>
          <p:cNvSpPr txBox="1">
            <a:spLocks/>
          </p:cNvSpPr>
          <p:nvPr/>
        </p:nvSpPr>
        <p:spPr>
          <a:xfrm>
            <a:off x="0" y="87639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Alt + Shift +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668024-6802-4096-8C78-0A44A4EB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631"/>
            <a:ext cx="9144000" cy="4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活动模板</a:t>
            </a:r>
          </a:p>
        </p:txBody>
      </p:sp>
    </p:spTree>
    <p:extLst>
      <p:ext uri="{BB962C8B-B14F-4D97-AF65-F5344CB8AC3E}">
        <p14:creationId xmlns:p14="http://schemas.microsoft.com/office/powerpoint/2010/main" val="384552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活动模板创建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3" b="3092"/>
          <a:stretch/>
        </p:blipFill>
        <p:spPr>
          <a:xfrm>
            <a:off x="0" y="653638"/>
            <a:ext cx="9144000" cy="620436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89F10073-22EE-4DCE-A700-2D223F310D57}"/>
              </a:ext>
            </a:extLst>
          </p:cNvPr>
          <p:cNvSpPr txBox="1">
            <a:spLocks/>
          </p:cNvSpPr>
          <p:nvPr/>
        </p:nvSpPr>
        <p:spPr>
          <a:xfrm>
            <a:off x="0" y="5521644"/>
            <a:ext cx="3043238" cy="13363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搜索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Live Template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83630-AC44-45DA-94BD-8628412B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35" y="1588577"/>
            <a:ext cx="1643210" cy="62540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B952B9B-63E1-46EE-810C-8B5CC2221EAF}"/>
              </a:ext>
            </a:extLst>
          </p:cNvPr>
          <p:cNvCxnSpPr>
            <a:cxnSpLocks/>
          </p:cNvCxnSpPr>
          <p:nvPr/>
        </p:nvCxnSpPr>
        <p:spPr>
          <a:xfrm>
            <a:off x="2729948" y="947964"/>
            <a:ext cx="5952297" cy="709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8E938-BF2F-4711-9902-3AA82EA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7" t="54323" b="3092"/>
          <a:stretch/>
        </p:blipFill>
        <p:spPr>
          <a:xfrm>
            <a:off x="0" y="2648985"/>
            <a:ext cx="9144000" cy="4209015"/>
          </a:xfrm>
          <a:prstGeom prst="rect">
            <a:avLst/>
          </a:prstGeom>
        </p:spPr>
      </p:pic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759654"/>
            <a:ext cx="9144000" cy="23283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3AB35B"/>
                </a:solidFill>
              </a:rPr>
              <a:t>$</a:t>
            </a:r>
            <a:r>
              <a:rPr lang="zh-CN" altLang="en-US" dirty="0">
                <a:solidFill>
                  <a:srgbClr val="3AB35B"/>
                </a:solidFill>
              </a:rPr>
              <a:t>变量名</a:t>
            </a:r>
            <a:r>
              <a:rPr lang="en-US" altLang="zh-CN" dirty="0">
                <a:solidFill>
                  <a:srgbClr val="3AB35B"/>
                </a:solidFill>
              </a:rPr>
              <a:t>$</a:t>
            </a:r>
          </a:p>
          <a:p>
            <a:pPr algn="l"/>
            <a:r>
              <a:rPr lang="zh-CN" altLang="en-US" dirty="0"/>
              <a:t>选择内容：</a:t>
            </a:r>
            <a:r>
              <a:rPr lang="en-US" altLang="zh-CN" dirty="0">
                <a:solidFill>
                  <a:srgbClr val="C00000"/>
                </a:solidFill>
              </a:rPr>
              <a:t>$SELECTION$</a:t>
            </a:r>
          </a:p>
          <a:p>
            <a:pPr algn="l"/>
            <a:r>
              <a:rPr lang="zh-CN" altLang="en-US" dirty="0"/>
              <a:t>鼠标最后位置：</a:t>
            </a:r>
            <a:r>
              <a:rPr lang="en-US" altLang="zh-CN" dirty="0">
                <a:solidFill>
                  <a:srgbClr val="C00000"/>
                </a:solidFill>
              </a:rPr>
              <a:t>$END$</a:t>
            </a:r>
          </a:p>
          <a:p>
            <a:pPr algn="l"/>
            <a:r>
              <a:rPr lang="zh-CN" altLang="en-US" dirty="0"/>
              <a:t>使用活动模板：</a:t>
            </a:r>
            <a:r>
              <a:rPr lang="en-US" altLang="zh-CN" dirty="0">
                <a:solidFill>
                  <a:srgbClr val="3AB35B"/>
                </a:solidFill>
              </a:rPr>
              <a:t>Ctrl + J</a:t>
            </a:r>
          </a:p>
          <a:p>
            <a:pPr algn="l"/>
            <a:r>
              <a:rPr lang="zh-CN" altLang="en-US" dirty="0"/>
              <a:t>使用环绕模板：</a:t>
            </a:r>
            <a:r>
              <a:rPr lang="en-US" altLang="zh-CN" dirty="0">
                <a:solidFill>
                  <a:srgbClr val="3AB35B"/>
                </a:solidFill>
              </a:rPr>
              <a:t>Ctrl + Shift + J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89943126-68F6-4C9F-BFDD-15C621284B0B}"/>
              </a:ext>
            </a:extLst>
          </p:cNvPr>
          <p:cNvSpPr txBox="1">
            <a:spLocks/>
          </p:cNvSpPr>
          <p:nvPr/>
        </p:nvSpPr>
        <p:spPr>
          <a:xfrm>
            <a:off x="686176" y="5252878"/>
            <a:ext cx="3613983" cy="815010"/>
          </a:xfrm>
          <a:prstGeom prst="wedgeRectCallout">
            <a:avLst>
              <a:gd name="adj1" fmla="val 39986"/>
              <a:gd name="adj2" fmla="val 77222"/>
            </a:avLst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修改生效文件类型</a:t>
            </a:r>
          </a:p>
        </p:txBody>
      </p:sp>
    </p:spTree>
    <p:extLst>
      <p:ext uri="{BB962C8B-B14F-4D97-AF65-F5344CB8AC3E}">
        <p14:creationId xmlns:p14="http://schemas.microsoft.com/office/powerpoint/2010/main" val="265580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活动模板作用域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DD8B9F-C32B-45CD-B42A-6A0F54D5D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083153"/>
              </p:ext>
            </p:extLst>
          </p:nvPr>
        </p:nvGraphicFramePr>
        <p:xfrm>
          <a:off x="378618" y="1112520"/>
          <a:ext cx="8386763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20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3307556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Applicable in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适用于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91951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Statement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6117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Expression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表达式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Declaration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声明、形参声明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74078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Comment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注释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129485"/>
                  </a:ext>
                </a:extLst>
              </a:tr>
              <a:tr h="339841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String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字符串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4563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Smart type completion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0" dirty="0">
                          <a:latin typeface="Consolas" panose="020B0609020204030204" pitchFamily="49" charset="0"/>
                        </a:rPr>
                        <a:t>智能类完成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  <a:tr h="495919">
                <a:tc>
                  <a:txBody>
                    <a:bodyPr/>
                    <a:lstStyle/>
                    <a:p>
                      <a:r>
                        <a:rPr lang="en-US" altLang="zh-CN" sz="3200" b="0" dirty="0">
                          <a:latin typeface="Consolas" panose="020B0609020204030204" pitchFamily="49" charset="0"/>
                        </a:rPr>
                        <a:t>Other</a:t>
                      </a:r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84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活动模板学习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4EDDC165-2B09-48E0-A5D9-538B7C5D8C06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3999" cy="60983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重点学习（包括变量设置）：</a:t>
            </a:r>
            <a:endParaRPr lang="en-US" altLang="zh-CN" dirty="0"/>
          </a:p>
          <a:p>
            <a:pPr algn="l"/>
            <a:r>
              <a:rPr lang="en-US" altLang="zh-CN" dirty="0"/>
              <a:t>Other</a:t>
            </a:r>
          </a:p>
          <a:p>
            <a:pPr algn="l"/>
            <a:r>
              <a:rPr lang="en-US" altLang="zh-CN" dirty="0"/>
              <a:t>Output</a:t>
            </a:r>
          </a:p>
          <a:p>
            <a:pPr algn="l"/>
            <a:r>
              <a:rPr lang="en-US" altLang="zh-CN" dirty="0"/>
              <a:t>Iterations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选学：</a:t>
            </a:r>
            <a:endParaRPr lang="en-US" altLang="zh-CN" dirty="0"/>
          </a:p>
          <a:p>
            <a:pPr algn="l"/>
            <a:r>
              <a:rPr lang="en-US" altLang="zh-CN" dirty="0"/>
              <a:t>Zen HTML</a:t>
            </a:r>
            <a:r>
              <a:rPr lang="zh-CN" altLang="en-US" dirty="0"/>
              <a:t>（</a:t>
            </a:r>
            <a:r>
              <a:rPr lang="en-US" altLang="zh-CN" dirty="0"/>
              <a:t>Emmet</a:t>
            </a:r>
            <a:r>
              <a:rPr lang="zh-CN" altLang="en-US" dirty="0"/>
              <a:t>前身）</a:t>
            </a:r>
            <a:endParaRPr lang="en-US" altLang="zh-CN" dirty="0"/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例子：</a:t>
            </a:r>
            <a:endParaRPr lang="en-US" altLang="zh-CN" dirty="0"/>
          </a:p>
          <a:p>
            <a:pPr algn="l"/>
            <a:r>
              <a:rPr lang="en-US" altLang="zh-CN" dirty="0"/>
              <a:t>	c </a:t>
            </a:r>
            <a:r>
              <a:rPr lang="zh-CN" altLang="en-US" dirty="0"/>
              <a:t>是</a:t>
            </a:r>
            <a:r>
              <a:rPr lang="en-US" altLang="zh-CN" dirty="0"/>
              <a:t>&lt;!-- </a:t>
            </a:r>
            <a:r>
              <a:rPr lang="en-US" altLang="zh-CN" dirty="0">
                <a:sym typeface="Wingdings" panose="05000000000000000000" pitchFamily="2" charset="2"/>
              </a:rPr>
              <a:t>--&gt;</a:t>
            </a:r>
          </a:p>
          <a:p>
            <a:pPr algn="l"/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sz="2000" dirty="0" err="1">
                <a:sym typeface="Wingdings" panose="05000000000000000000" pitchFamily="2" charset="2"/>
              </a:rPr>
              <a:t>input:password</a:t>
            </a:r>
            <a:r>
              <a:rPr lang="en-US" altLang="zh-CN" sz="2000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是 </a:t>
            </a:r>
            <a:r>
              <a:rPr lang="nb-NO" altLang="zh-CN" sz="2000" dirty="0">
                <a:sym typeface="Wingdings" panose="05000000000000000000" pitchFamily="2" charset="2"/>
              </a:rPr>
              <a:t>&lt;input type="password" name="" id=""&gt;</a:t>
            </a:r>
          </a:p>
          <a:p>
            <a:pPr algn="l"/>
            <a:endParaRPr lang="nb-NO" altLang="zh-CN" dirty="0">
              <a:sym typeface="Wingdings" panose="05000000000000000000" pitchFamily="2" charset="2"/>
            </a:endParaRPr>
          </a:p>
          <a:p>
            <a:pPr algn="l"/>
            <a:r>
              <a:rPr lang="zh-CN" altLang="en-US" dirty="0">
                <a:sym typeface="Wingdings" panose="05000000000000000000" pitchFamily="2" charset="2"/>
              </a:rPr>
              <a:t>模板文件夹：</a:t>
            </a:r>
            <a:endParaRPr lang="en-US" altLang="zh-CN" dirty="0">
              <a:sym typeface="Wingdings" panose="05000000000000000000" pitchFamily="2" charset="2"/>
            </a:endParaRPr>
          </a:p>
          <a:p>
            <a:pPr algn="l"/>
            <a:r>
              <a:rPr lang="en-US" altLang="zh-CN" sz="2000" dirty="0">
                <a:sym typeface="Wingdings" panose="05000000000000000000" pitchFamily="2" charset="2"/>
              </a:rPr>
              <a:t>%USERPROFILE%\.IntelliJIdea2017.2\config\</a:t>
            </a:r>
            <a:r>
              <a:rPr lang="en-US" altLang="zh-CN" sz="2000" dirty="0" err="1">
                <a:sym typeface="Wingdings" panose="05000000000000000000" pitchFamily="2" charset="2"/>
              </a:rPr>
              <a:t>settingsRepository</a:t>
            </a:r>
            <a:r>
              <a:rPr lang="en-US" altLang="zh-CN" sz="2000" dirty="0">
                <a:sym typeface="Wingdings" panose="05000000000000000000" pitchFamily="2" charset="2"/>
              </a:rPr>
              <a:t>\repository\templates</a:t>
            </a:r>
          </a:p>
        </p:txBody>
      </p:sp>
    </p:spTree>
    <p:extLst>
      <p:ext uri="{BB962C8B-B14F-4D97-AF65-F5344CB8AC3E}">
        <p14:creationId xmlns:p14="http://schemas.microsoft.com/office/powerpoint/2010/main" val="8685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358012-2E82-48F9-950F-CA7CB2C8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12242737" cy="533869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活动模板：变量提示函数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"$name$", $</a:t>
            </a:r>
            <a:r>
              <a:rPr lang="en-US" altLang="zh-CN" dirty="0" err="1">
                <a:solidFill>
                  <a:srgbClr val="C00000"/>
                </a:solidFill>
              </a:rPr>
              <a:t>obj</a:t>
            </a:r>
            <a:r>
              <a:rPr lang="en-US" altLang="zh-CN" dirty="0">
                <a:solidFill>
                  <a:srgbClr val="C00000"/>
                </a:solidFill>
              </a:rPr>
              <a:t>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suggestFirstVariableName</a:t>
            </a:r>
            <a:r>
              <a:rPr lang="en-US" altLang="zh-CN" dirty="0">
                <a:solidFill>
                  <a:srgbClr val="C00000"/>
                </a:solidFill>
              </a:rPr>
              <a:t>("Object")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显示配置</a:t>
            </a:r>
          </a:p>
        </p:txBody>
      </p:sp>
    </p:spTree>
    <p:extLst>
      <p:ext uri="{BB962C8B-B14F-4D97-AF65-F5344CB8AC3E}">
        <p14:creationId xmlns:p14="http://schemas.microsoft.com/office/powerpoint/2010/main" val="282898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活动模板：类的变量名函数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$CLASS_NAME$ $VALUE$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variableOfType</a:t>
            </a:r>
            <a:r>
              <a:rPr lang="en-US" altLang="zh-CN" dirty="0">
                <a:solidFill>
                  <a:srgbClr val="C00000"/>
                </a:solidFill>
              </a:rPr>
              <a:t>(CLASS_NAME)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C7AF96-D4D6-4BAA-940B-DEA2D3C7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活动模板：跳出完成选择函数</a:t>
            </a: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C1A9CF1F-EED2-46E4-B058-F8BA53A8E868}"/>
              </a:ext>
            </a:extLst>
          </p:cNvPr>
          <p:cNvSpPr txBox="1">
            <a:spLocks/>
          </p:cNvSpPr>
          <p:nvPr/>
        </p:nvSpPr>
        <p:spPr>
          <a:xfrm>
            <a:off x="0" y="57150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complete()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3A29D6-707A-4046-B6A3-B21982D5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42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81222C-FFA7-49E4-886A-539BAD22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411619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活动模板：首字母大小写函数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496218" y="4846709"/>
            <a:ext cx="8915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000000"/>
                </a:solidFill>
              </a:rPr>
              <a:t>大写首字母：</a:t>
            </a:r>
            <a:r>
              <a:rPr lang="en-US" altLang="zh-CN" dirty="0">
                <a:solidFill>
                  <a:srgbClr val="C00000"/>
                </a:solidFill>
              </a:rPr>
              <a:t>capitalize(name)</a:t>
            </a:r>
          </a:p>
          <a:p>
            <a:pPr algn="l"/>
            <a:r>
              <a:rPr lang="zh-CN" altLang="en-US" dirty="0">
                <a:solidFill>
                  <a:srgbClr val="000000"/>
                </a:solidFill>
              </a:rPr>
              <a:t>小写首字母：</a:t>
            </a:r>
            <a:r>
              <a:rPr lang="en-US" altLang="zh-CN" dirty="0">
                <a:solidFill>
                  <a:srgbClr val="C00000"/>
                </a:solidFill>
              </a:rPr>
              <a:t>decapitalize(Name)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8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7CACA4-5747-4A2C-95BE-BC6444F8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033722" cy="499178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前缀完成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fore  </a:t>
            </a:r>
            <a:r>
              <a:rPr lang="zh-CN" altLang="en-US" dirty="0">
                <a:solidFill>
                  <a:srgbClr val="C00000"/>
                </a:solidFill>
              </a:rPr>
              <a:t>变成   变量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en-US" altLang="zh-CN" dirty="0">
                <a:solidFill>
                  <a:srgbClr val="C00000"/>
                </a:solidFill>
              </a:rPr>
              <a:t>.for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9C4ABA-EE9F-4815-AABC-9918AA0B9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690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自定义 </a:t>
            </a:r>
            <a:r>
              <a:rPr lang="en-US" altLang="zh-CN" dirty="0">
                <a:solidFill>
                  <a:schemeClr val="bg1"/>
                </a:solidFill>
              </a:rPr>
              <a:t>fore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2514600" y="759655"/>
            <a:ext cx="6629400" cy="1422401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iterableComponentType</a:t>
            </a:r>
            <a:r>
              <a:rPr lang="en-US" altLang="zh-CN" dirty="0">
                <a:solidFill>
                  <a:srgbClr val="C00000"/>
                </a:solidFill>
              </a:rPr>
              <a:t>(VARS)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suggestVariableName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</a:p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iterableVariable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文件模板</a:t>
            </a:r>
          </a:p>
        </p:txBody>
      </p:sp>
    </p:spTree>
    <p:extLst>
      <p:ext uri="{BB962C8B-B14F-4D97-AF65-F5344CB8AC3E}">
        <p14:creationId xmlns:p14="http://schemas.microsoft.com/office/powerpoint/2010/main" val="11086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9E698A-6558-4566-86F5-88D460D6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827"/>
            <a:ext cx="9623685" cy="674704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文件模板的变量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984507"/>
            <a:ext cx="9144000" cy="6794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右下角有变量可以直接复制</a:t>
            </a:r>
          </a:p>
        </p:txBody>
      </p:sp>
    </p:spTree>
    <p:extLst>
      <p:ext uri="{BB962C8B-B14F-4D97-AF65-F5344CB8AC3E}">
        <p14:creationId xmlns:p14="http://schemas.microsoft.com/office/powerpoint/2010/main" val="21231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文件模板的使用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057721"/>
            <a:ext cx="9144000" cy="13370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在项目窗体 </a:t>
            </a:r>
            <a:r>
              <a:rPr lang="en-US" altLang="zh-CN" dirty="0">
                <a:solidFill>
                  <a:srgbClr val="C00000"/>
                </a:solidFill>
              </a:rPr>
              <a:t>Alt + Ins </a:t>
            </a:r>
            <a:r>
              <a:rPr lang="zh-CN" altLang="en-US" dirty="0">
                <a:solidFill>
                  <a:srgbClr val="C00000"/>
                </a:solidFill>
              </a:rPr>
              <a:t>输入模板名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3D61A7-11C6-4118-A15F-599ED2D6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17" y="2732320"/>
            <a:ext cx="4799689" cy="16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安装插件</a:t>
            </a:r>
          </a:p>
        </p:txBody>
      </p:sp>
    </p:spTree>
    <p:extLst>
      <p:ext uri="{BB962C8B-B14F-4D97-AF65-F5344CB8AC3E}">
        <p14:creationId xmlns:p14="http://schemas.microsoft.com/office/powerpoint/2010/main" val="6790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2FD3C2-2B72-4395-B698-F6882E65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60134" cy="485926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进入插件浏览器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980661" y="2637183"/>
            <a:ext cx="3962401" cy="2133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4424E3E-C8AE-48DA-B502-FE9364E1F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885509"/>
              </p:ext>
            </p:extLst>
          </p:nvPr>
        </p:nvGraphicFramePr>
        <p:xfrm>
          <a:off x="0" y="5591112"/>
          <a:ext cx="9144000" cy="12668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860899626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2903834658"/>
                    </a:ext>
                  </a:extLst>
                </a:gridCol>
              </a:tblGrid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Key Promoter X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快捷键提示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(X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右下角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66832"/>
                  </a:ext>
                </a:extLst>
              </a:tr>
              <a:tr h="6334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AceJump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Ctrl+;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字母跳转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字体和大小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6AA1344-076B-479A-9C53-BA891D96BA3F}"/>
              </a:ext>
            </a:extLst>
          </p:cNvPr>
          <p:cNvGrpSpPr/>
          <p:nvPr/>
        </p:nvGrpSpPr>
        <p:grpSpPr>
          <a:xfrm>
            <a:off x="2373922" y="4149969"/>
            <a:ext cx="6770078" cy="2708031"/>
            <a:chOff x="1" y="759655"/>
            <a:chExt cx="6770078" cy="270803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50423F3-DAD6-43C0-A960-0BF41F47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759655"/>
              <a:ext cx="6770078" cy="2708031"/>
            </a:xfrm>
            <a:prstGeom prst="rect">
              <a:avLst/>
            </a:prstGeom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F668FF7B-46D0-44BD-89C0-487868226D81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" y="2419643"/>
              <a:ext cx="2489982" cy="2813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5AE0C2-4F2D-4B9F-B7CC-8EB430B58040}"/>
              </a:ext>
            </a:extLst>
          </p:cNvPr>
          <p:cNvGrpSpPr/>
          <p:nvPr/>
        </p:nvGrpSpPr>
        <p:grpSpPr>
          <a:xfrm>
            <a:off x="0" y="770207"/>
            <a:ext cx="6757515" cy="2989384"/>
            <a:chOff x="562707" y="4227341"/>
            <a:chExt cx="6757515" cy="298938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BA67F47-FF03-4AEF-9DC1-0915AEF16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07" y="4227341"/>
              <a:ext cx="6757515" cy="2989384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E8EFDB0-7CE1-4295-9788-FD1625CD9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169" y="5296485"/>
              <a:ext cx="2382295" cy="8335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F6E9053-A5A7-4744-9569-72CE37CC30F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169" y="6129997"/>
              <a:ext cx="2382295" cy="40093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标题 2">
            <a:extLst>
              <a:ext uri="{FF2B5EF4-FFF2-40B4-BE49-F238E27FC236}">
                <a16:creationId xmlns:a16="http://schemas.microsoft.com/office/drawing/2014/main" id="{128F9A46-80E6-4047-8E62-393341B93AC8}"/>
              </a:ext>
            </a:extLst>
          </p:cNvPr>
          <p:cNvSpPr txBox="1">
            <a:spLocks/>
          </p:cNvSpPr>
          <p:nvPr/>
        </p:nvSpPr>
        <p:spPr>
          <a:xfrm>
            <a:off x="4079632" y="4149969"/>
            <a:ext cx="5064370" cy="6049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Ctrl + </a:t>
            </a:r>
            <a:r>
              <a:rPr lang="zh-CN" altLang="en-US" dirty="0">
                <a:solidFill>
                  <a:srgbClr val="C00000"/>
                </a:solidFill>
              </a:rPr>
              <a:t>滚轮调节字体大小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搜索插件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E4BA7-E9C7-402B-84F1-30B28ECD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70282"/>
            <a:ext cx="9149981" cy="244999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>
            <a:off x="742122" y="1417983"/>
            <a:ext cx="4002156" cy="874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BED54B-FCFB-499A-9344-405590724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724569"/>
              </p:ext>
            </p:extLst>
          </p:nvPr>
        </p:nvGraphicFramePr>
        <p:xfrm>
          <a:off x="-1" y="3230904"/>
          <a:ext cx="9144000" cy="2895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08577">
                  <a:extLst>
                    <a:ext uri="{9D8B030D-6E8A-4147-A177-3AD203B41FA5}">
                      <a16:colId xmlns:a16="http://schemas.microsoft.com/office/drawing/2014/main" val="2911277244"/>
                    </a:ext>
                  </a:extLst>
                </a:gridCol>
                <a:gridCol w="4235423">
                  <a:extLst>
                    <a:ext uri="{9D8B030D-6E8A-4147-A177-3AD203B41FA5}">
                      <a16:colId xmlns:a16="http://schemas.microsoft.com/office/drawing/2014/main" val="1214771492"/>
                    </a:ext>
                  </a:extLst>
                </a:gridCol>
              </a:tblGrid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MyBatis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 plugin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（体验</a:t>
                      </a:r>
                      <a:r>
                        <a:rPr lang="en-US" altLang="zh-CN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天）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00379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BashSupport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Linux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sh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66190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Batch Script Support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Win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脚本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.bat</a:t>
                      </a:r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支持</a:t>
                      </a:r>
                      <a:endParaRPr lang="en-US" altLang="zh-CN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137496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dirty="0" err="1">
                          <a:solidFill>
                            <a:sysClr val="windowText" lastClr="000000"/>
                          </a:solidFill>
                        </a:rPr>
                        <a:t>GitOSC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dirty="0">
                          <a:solidFill>
                            <a:sysClr val="windowText" lastClr="000000"/>
                          </a:solidFill>
                        </a:rPr>
                        <a:t>码云 中国版 </a:t>
                      </a:r>
                      <a:r>
                        <a:rPr lang="en-US" altLang="zh-CN" sz="3200" dirty="0">
                          <a:solidFill>
                            <a:sysClr val="windowText" lastClr="000000"/>
                          </a:solidFill>
                        </a:rPr>
                        <a:t>GitHub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865649"/>
                  </a:ext>
                </a:extLst>
              </a:tr>
              <a:tr h="34387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200" b="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IDETalk</a:t>
                      </a:r>
                      <a:endParaRPr lang="zh-CN" altLang="en-US" sz="3200" b="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</a:rPr>
                        <a:t>局域网交流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611519"/>
                  </a:ext>
                </a:extLst>
              </a:tr>
            </a:tbl>
          </a:graphicData>
        </a:graphic>
      </p:graphicFrame>
      <p:sp>
        <p:nvSpPr>
          <p:cNvPr id="6" name="标题 2">
            <a:extLst>
              <a:ext uri="{FF2B5EF4-FFF2-40B4-BE49-F238E27FC236}">
                <a16:creationId xmlns:a16="http://schemas.microsoft.com/office/drawing/2014/main" id="{C9516083-5589-47AF-A77B-4934DF818CEE}"/>
              </a:ext>
            </a:extLst>
          </p:cNvPr>
          <p:cNvSpPr txBox="1">
            <a:spLocks/>
          </p:cNvSpPr>
          <p:nvPr/>
        </p:nvSpPr>
        <p:spPr>
          <a:xfrm>
            <a:off x="-1" y="6137130"/>
            <a:ext cx="9143999" cy="7208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Vue.js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NodeJS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Go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Python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PHP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Scala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5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153D27-58FA-4939-945B-AB1E7842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19643"/>
            <a:ext cx="9143999" cy="51663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阿里</a:t>
            </a:r>
            <a:r>
              <a:rPr lang="en-US" altLang="zh-CN" dirty="0">
                <a:solidFill>
                  <a:schemeClr val="bg1"/>
                </a:solidFill>
              </a:rPr>
              <a:t>&amp;</a:t>
            </a:r>
            <a:r>
              <a:rPr lang="zh-CN" altLang="en-US" dirty="0">
                <a:solidFill>
                  <a:schemeClr val="bg1"/>
                </a:solidFill>
              </a:rPr>
              <a:t>谷歌风格插件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9D8CAE9-9E4D-43AE-B400-225E145E64F5}"/>
              </a:ext>
            </a:extLst>
          </p:cNvPr>
          <p:cNvCxnSpPr>
            <a:cxnSpLocks/>
          </p:cNvCxnSpPr>
          <p:nvPr/>
        </p:nvCxnSpPr>
        <p:spPr>
          <a:xfrm flipV="1">
            <a:off x="2972020" y="3719587"/>
            <a:ext cx="1414462" cy="2843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2">
            <a:extLst>
              <a:ext uri="{FF2B5EF4-FFF2-40B4-BE49-F238E27FC236}">
                <a16:creationId xmlns:a16="http://schemas.microsoft.com/office/drawing/2014/main" id="{8BC918EB-A189-4E7B-B010-BDCCBB579207}"/>
              </a:ext>
            </a:extLst>
          </p:cNvPr>
          <p:cNvSpPr txBox="1">
            <a:spLocks/>
          </p:cNvSpPr>
          <p:nvPr/>
        </p:nvSpPr>
        <p:spPr>
          <a:xfrm>
            <a:off x="-1" y="759655"/>
            <a:ext cx="9143999" cy="16599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 fontAlgn="t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Alibaba Java Coding </a:t>
            </a:r>
            <a:r>
              <a:rPr lang="en-US" altLang="zh-CN" dirty="0" err="1">
                <a:solidFill>
                  <a:srgbClr val="C00000"/>
                </a:solidFill>
              </a:rPr>
              <a:t>GuideLines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zh-CN" dirty="0">
                <a:solidFill>
                  <a:srgbClr val="C00000"/>
                </a:solidFill>
              </a:rPr>
              <a:t>阿里规范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google-java-format </a:t>
            </a:r>
            <a:r>
              <a:rPr lang="zh-CN" altLang="en-US" dirty="0">
                <a:solidFill>
                  <a:srgbClr val="C00000"/>
                </a:solidFill>
              </a:rPr>
              <a:t>谷歌规范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勾选后 </a:t>
            </a:r>
            <a:r>
              <a:rPr lang="en-US" altLang="zh-CN" dirty="0">
                <a:solidFill>
                  <a:srgbClr val="C00000"/>
                </a:solidFill>
              </a:rPr>
              <a:t>Ctrl + Alt + L </a:t>
            </a:r>
            <a:r>
              <a:rPr lang="zh-CN" altLang="en-US" dirty="0">
                <a:solidFill>
                  <a:srgbClr val="C00000"/>
                </a:solidFill>
              </a:rPr>
              <a:t>会用谷歌风格</a:t>
            </a:r>
          </a:p>
        </p:txBody>
      </p:sp>
    </p:spTree>
    <p:extLst>
      <p:ext uri="{BB962C8B-B14F-4D97-AF65-F5344CB8AC3E}">
        <p14:creationId xmlns:p14="http://schemas.microsoft.com/office/powerpoint/2010/main" val="31136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插件开发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4D7384-73AA-4732-B5C4-C2F1161FC9B1}"/>
              </a:ext>
            </a:extLst>
          </p:cNvPr>
          <p:cNvSpPr/>
          <p:nvPr/>
        </p:nvSpPr>
        <p:spPr>
          <a:xfrm>
            <a:off x="0" y="759655"/>
            <a:ext cx="9143999" cy="20621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74779" fontAlgn="t"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插件开发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 defTabSz="474779" fontAlgn="t">
              <a:spcBef>
                <a:spcPct val="0"/>
              </a:spcBef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2"/>
              </a:rPr>
              <a:t>http://www.jetbrains.org/intellij/sdk/docs/basics.html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28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Chrome </a:t>
            </a:r>
            <a:r>
              <a:rPr lang="zh-CN" altLang="en-US" sz="8000" dirty="0"/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27686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A6CF47-EA82-4C1B-8E12-C8DDB203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047914" cy="1096716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</a:t>
            </a:r>
            <a:r>
              <a:rPr lang="en-US" altLang="zh-CN" dirty="0">
                <a:solidFill>
                  <a:schemeClr val="bg1"/>
                </a:solidFill>
              </a:rPr>
              <a:t>Chrome</a:t>
            </a:r>
            <a:r>
              <a:rPr lang="zh-CN" altLang="en-US" dirty="0">
                <a:solidFill>
                  <a:schemeClr val="bg1"/>
                </a:solidFill>
              </a:rPr>
              <a:t>可拖动安装拓展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7471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在浏览器快捷方式目标附加：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--enable-easy-off-store-extension-install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拖动安装浏览器调试插件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513924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更多工具</a:t>
            </a:r>
            <a:r>
              <a:rPr lang="en-US" altLang="zh-CN" sz="2800" dirty="0">
                <a:solidFill>
                  <a:srgbClr val="C00000"/>
                </a:solidFill>
              </a:rPr>
              <a:t>-&gt;</a:t>
            </a:r>
            <a:r>
              <a:rPr lang="zh-CN" altLang="en-US" sz="2800" dirty="0">
                <a:solidFill>
                  <a:srgbClr val="C00000"/>
                </a:solidFill>
              </a:rPr>
              <a:t>拓展程序 或 </a:t>
            </a:r>
            <a:r>
              <a:rPr lang="en-US" altLang="zh-CN" sz="2800" dirty="0">
                <a:solidFill>
                  <a:srgbClr val="C00000"/>
                </a:solidFill>
              </a:rPr>
              <a:t>chrome://extensions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拖动 </a:t>
            </a:r>
            <a:r>
              <a:rPr lang="en-US" altLang="zh-CN" dirty="0" err="1">
                <a:solidFill>
                  <a:srgbClr val="C00000"/>
                </a:solidFill>
              </a:rPr>
              <a:t>crx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文件到该页面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925658" y="3742005"/>
            <a:ext cx="573616" cy="20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E426B-BFD7-460D-92EA-F00527F7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668915" cy="4290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FE6D36-850F-4004-82A3-1EC95233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8" y="3484173"/>
            <a:ext cx="4687449" cy="171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浏览器调试插件使用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5767142"/>
            <a:ext cx="9144000" cy="13370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右击选择调试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6C97D-57EE-41BC-BA22-7144259C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5"/>
            <a:ext cx="7948246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浏览器插件推荐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A643E1A-C7B1-405E-8A24-E65097DB28E0}"/>
              </a:ext>
            </a:extLst>
          </p:cNvPr>
          <p:cNvSpPr txBox="1">
            <a:spLocks/>
          </p:cNvSpPr>
          <p:nvPr/>
        </p:nvSpPr>
        <p:spPr>
          <a:xfrm>
            <a:off x="2239" y="1267654"/>
            <a:ext cx="9141761" cy="55903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</a:rPr>
              <a:t>JSON View 0.0.32.2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QR code go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3"/>
              </a:rPr>
              <a:t>http://jsonhandle.sinaapp.com/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8297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A78293-946D-495E-BBFD-8B308D9C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018" y="759655"/>
            <a:ext cx="10009464" cy="742774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CLion</a:t>
            </a:r>
            <a:r>
              <a:rPr lang="zh-CN" altLang="en-US" dirty="0">
                <a:solidFill>
                  <a:schemeClr val="bg1"/>
                </a:solidFill>
              </a:rPr>
              <a:t>安装配置编译器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FD7109-7409-433A-AA92-93E2F1B1B880}"/>
              </a:ext>
            </a:extLst>
          </p:cNvPr>
          <p:cNvSpPr/>
          <p:nvPr/>
        </p:nvSpPr>
        <p:spPr>
          <a:xfrm>
            <a:off x="0" y="4979963"/>
            <a:ext cx="9144000" cy="1878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入门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语言最好的开发工具关键设置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点击蓝色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Download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下载编译器，或者直接访问</a:t>
            </a:r>
            <a:b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4"/>
              </a:rPr>
              <a:t>https://sourceforge.net/projects/mingw-w64/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03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AE53B5-1287-418D-83D8-1F9003C5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025"/>
            <a:ext cx="9143999" cy="57617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字符串不加粗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53651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字符串不加粗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2357438" y="2500313"/>
            <a:ext cx="4786312" cy="18859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CA5385-F26B-438E-8329-3A8D993E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802588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 </a:t>
            </a:r>
            <a:r>
              <a:rPr lang="zh-CN" altLang="en-US" dirty="0">
                <a:solidFill>
                  <a:schemeClr val="bg1"/>
                </a:solidFill>
              </a:rPr>
              <a:t>语言配置</a:t>
            </a:r>
            <a:r>
              <a:rPr lang="en-US" altLang="zh-CN" dirty="0">
                <a:solidFill>
                  <a:schemeClr val="bg1"/>
                </a:solidFill>
              </a:rPr>
              <a:t> GOPATH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FD7109-7409-433A-AA92-93E2F1B1B880}"/>
              </a:ext>
            </a:extLst>
          </p:cNvPr>
          <p:cNvSpPr/>
          <p:nvPr/>
        </p:nvSpPr>
        <p:spPr>
          <a:xfrm>
            <a:off x="0" y="5387926"/>
            <a:ext cx="9144000" cy="14700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装上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语言插件就可以支持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了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需要配置项目目录为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GOPATH</a:t>
            </a:r>
          </a:p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电脑要装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Go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的编译器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hlinkClick r:id="rId4"/>
              </a:rPr>
              <a:t>https://studygolang.com/dl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220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585E62-BCAC-4E95-8593-451CCD5F4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8654"/>
            <a:ext cx="9144000" cy="704115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 </a:t>
            </a:r>
            <a:r>
              <a:rPr lang="zh-CN" altLang="en-US" dirty="0">
                <a:solidFill>
                  <a:schemeClr val="bg1"/>
                </a:solidFill>
              </a:rPr>
              <a:t>语言生成 </a:t>
            </a:r>
            <a:r>
              <a:rPr lang="en-US" altLang="zh-CN" dirty="0">
                <a:solidFill>
                  <a:schemeClr val="bg1"/>
                </a:solidFill>
              </a:rPr>
              <a:t>exe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FD7109-7409-433A-AA92-93E2F1B1B880}"/>
              </a:ext>
            </a:extLst>
          </p:cNvPr>
          <p:cNvSpPr/>
          <p:nvPr/>
        </p:nvSpPr>
        <p:spPr>
          <a:xfrm>
            <a:off x="0" y="5922498"/>
            <a:ext cx="9144000" cy="93550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defTabSz="474779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选择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Package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模式打包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exe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到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565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谢谢</a:t>
            </a:r>
            <a:br>
              <a:rPr lang="en-US" altLang="zh-CN" sz="8000" dirty="0"/>
            </a:br>
            <a:endParaRPr lang="zh-CN" altLang="en-US" sz="8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7589FBBD-C18E-480A-A4BA-04DC4A017FA0}"/>
              </a:ext>
            </a:extLst>
          </p:cNvPr>
          <p:cNvSpPr txBox="1">
            <a:spLocks/>
          </p:cNvSpPr>
          <p:nvPr/>
        </p:nvSpPr>
        <p:spPr>
          <a:xfrm>
            <a:off x="-2" y="6203852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pc="300" dirty="0">
                <a:solidFill>
                  <a:srgbClr val="0070C0"/>
                </a:solidFill>
              </a:rPr>
              <a:t>By </a:t>
            </a:r>
            <a:r>
              <a:rPr lang="zh-CN" altLang="en-US" spc="300" dirty="0">
                <a:solidFill>
                  <a:srgbClr val="0070C0"/>
                </a:solidFill>
              </a:rPr>
              <a:t>林万程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99DFD99-EA1B-4383-AA93-96C58F2E9888}"/>
              </a:ext>
            </a:extLst>
          </p:cNvPr>
          <p:cNvSpPr txBox="1">
            <a:spLocks/>
          </p:cNvSpPr>
          <p:nvPr/>
        </p:nvSpPr>
        <p:spPr>
          <a:xfrm>
            <a:off x="-3" y="5094579"/>
            <a:ext cx="9144001" cy="654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pc="300" dirty="0"/>
              <a:t>欢迎分享您的建议到</a:t>
            </a:r>
            <a:r>
              <a:rPr lang="en-US" altLang="zh-CN" spc="300" dirty="0"/>
              <a:t>1498425439@qq.com</a:t>
            </a:r>
            <a:endParaRPr lang="zh-CN" altLang="en-US" spc="300" dirty="0"/>
          </a:p>
        </p:txBody>
      </p:sp>
    </p:spTree>
    <p:extLst>
      <p:ext uri="{BB962C8B-B14F-4D97-AF65-F5344CB8AC3E}">
        <p14:creationId xmlns:p14="http://schemas.microsoft.com/office/powerpoint/2010/main" val="28082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81481E-6 L -0.00191 -0.0476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8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AE3D8-5AFB-439D-94A2-636EB5C4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7"/>
            <a:ext cx="9144000" cy="687638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r>
              <a:rPr lang="zh-CN" altLang="en-US" dirty="0">
                <a:solidFill>
                  <a:schemeClr val="bg1"/>
                </a:solidFill>
              </a:rPr>
              <a:t>颜色深度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422400" y="2781301"/>
            <a:ext cx="6565900" cy="759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3B1B98-6890-4EE6-BCEA-7DC55D2B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121293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显示空格和</a:t>
            </a:r>
            <a:r>
              <a:rPr lang="en-US" altLang="zh-CN" dirty="0">
                <a:solidFill>
                  <a:schemeClr val="bg1"/>
                </a:solidFill>
              </a:rPr>
              <a:t>Tab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434905" y="3193366"/>
            <a:ext cx="2208627" cy="24196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1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7F900-EEA2-4CB3-B632-10FB27F2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1" cy="843516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多行显示选项卡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多行显示选项卡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828801" y="2771335"/>
            <a:ext cx="2349305" cy="15720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40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7560"/>
            <a:ext cx="9144000" cy="759655"/>
          </a:xfrm>
          <a:noFill/>
        </p:spPr>
        <p:txBody>
          <a:bodyPr/>
          <a:lstStyle/>
          <a:p>
            <a:r>
              <a:rPr lang="en-US" altLang="zh-CN" dirty="0"/>
              <a:t>PPT </a:t>
            </a:r>
            <a:r>
              <a:rPr lang="zh-CN" altLang="en-US" dirty="0"/>
              <a:t>折叠节小提示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A2D243-2805-4C8D-95CC-8CA6E07B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49" y="1319134"/>
            <a:ext cx="4820301" cy="38088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115FF8-F9C3-4DF4-9AFB-DEAC6B53C250}"/>
              </a:ext>
            </a:extLst>
          </p:cNvPr>
          <p:cNvSpPr/>
          <p:nvPr/>
        </p:nvSpPr>
        <p:spPr>
          <a:xfrm flipV="1">
            <a:off x="3699023" y="3879880"/>
            <a:ext cx="2626825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功能配置</a:t>
            </a:r>
          </a:p>
        </p:txBody>
      </p:sp>
    </p:spTree>
    <p:extLst>
      <p:ext uri="{BB962C8B-B14F-4D97-AF65-F5344CB8AC3E}">
        <p14:creationId xmlns:p14="http://schemas.microsoft.com/office/powerpoint/2010/main" val="749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62E68C-BF0C-40D4-AEF7-C60E6B92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8572077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不启动上次项目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不启动上次项目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659988" y="2208628"/>
            <a:ext cx="2264898" cy="562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95CF0F5-089D-4A90-8124-7B79BF69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491"/>
            <a:ext cx="9144000" cy="96430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新窗口打开项目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2038735"/>
            <a:ext cx="9143999" cy="5937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或者在设置里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F3AA13-07DB-4218-B3EB-204267D0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9652"/>
            <a:ext cx="6057901" cy="140042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2A4C4E-F88E-41FE-9DCD-9D4A45F8C0AD}"/>
              </a:ext>
            </a:extLst>
          </p:cNvPr>
          <p:cNvCxnSpPr>
            <a:cxnSpLocks/>
          </p:cNvCxnSpPr>
          <p:nvPr/>
        </p:nvCxnSpPr>
        <p:spPr>
          <a:xfrm>
            <a:off x="1130300" y="4711700"/>
            <a:ext cx="3124200" cy="673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8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3549BE-EF77-4410-924C-24362E0E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59653"/>
            <a:ext cx="9144001" cy="557336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提示不分大小写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提示不分大小写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519311" y="2700997"/>
            <a:ext cx="5514535" cy="2672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B509FC-3C69-4851-B789-F9DB999E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12086210" cy="5338694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1435009" y="2672862"/>
            <a:ext cx="4135797" cy="2547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49FF5D-1C18-4E6D-887D-C9E90C92FCC9}"/>
              </a:ext>
            </a:extLst>
          </p:cNvPr>
          <p:cNvCxnSpPr>
            <a:cxnSpLocks/>
          </p:cNvCxnSpPr>
          <p:nvPr/>
        </p:nvCxnSpPr>
        <p:spPr>
          <a:xfrm>
            <a:off x="6147582" y="2745313"/>
            <a:ext cx="1294227" cy="14749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D02C7A-86FE-4F0C-B554-1C461186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3"/>
            <a:ext cx="11422966" cy="69547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注释缩进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759653"/>
            <a:ext cx="9143999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7723164" y="2422299"/>
            <a:ext cx="928467" cy="3249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2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保存当前窗口布局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E535FA-E197-43FE-9428-7329C244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12" y="1983544"/>
            <a:ext cx="6063175" cy="36766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DC42F9-BC9D-4611-A2A7-01398ED40D64}"/>
              </a:ext>
            </a:extLst>
          </p:cNvPr>
          <p:cNvSpPr/>
          <p:nvPr/>
        </p:nvSpPr>
        <p:spPr>
          <a:xfrm>
            <a:off x="3601328" y="2363374"/>
            <a:ext cx="3235569" cy="309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370036-3580-42B2-AE72-6CB075FE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77429"/>
            <a:ext cx="8079699" cy="6096769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6AA5E6FF-E5C0-48C4-A498-DF8A7B55E81F}"/>
              </a:ext>
            </a:extLst>
          </p:cNvPr>
          <p:cNvSpPr txBox="1">
            <a:spLocks/>
          </p:cNvSpPr>
          <p:nvPr/>
        </p:nvSpPr>
        <p:spPr>
          <a:xfrm>
            <a:off x="-2" y="4736892"/>
            <a:ext cx="9143999" cy="17140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rgbClr val="C00000"/>
                </a:solidFill>
              </a:rPr>
              <a:t>【</a:t>
            </a:r>
            <a:r>
              <a:rPr lang="zh-CN" altLang="en-US" sz="2800" dirty="0">
                <a:solidFill>
                  <a:srgbClr val="C00000"/>
                </a:solidFill>
              </a:rPr>
              <a:t>进入默认设置</a:t>
            </a:r>
            <a:r>
              <a:rPr lang="en-US" altLang="zh-CN" sz="2800" dirty="0">
                <a:solidFill>
                  <a:srgbClr val="C00000"/>
                </a:solidFill>
              </a:rPr>
              <a:t>】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输入 </a:t>
            </a:r>
            <a:r>
              <a:rPr lang="en-US" altLang="zh-CN" sz="2800" dirty="0" err="1">
                <a:solidFill>
                  <a:srgbClr val="C00000"/>
                </a:solidFill>
              </a:rPr>
              <a:t>Enc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搜索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设置</a:t>
            </a:r>
            <a:r>
              <a:rPr lang="en-US" altLang="zh-CN" sz="2800" dirty="0">
                <a:solidFill>
                  <a:srgbClr val="C00000"/>
                </a:solidFill>
              </a:rPr>
              <a:t>UTF-8</a:t>
            </a: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勾选 </a:t>
            </a:r>
            <a:r>
              <a:rPr lang="en-US" altLang="zh-CN" sz="2800" dirty="0">
                <a:solidFill>
                  <a:srgbClr val="C00000"/>
                </a:solidFill>
              </a:rPr>
              <a:t>properties </a:t>
            </a:r>
            <a:r>
              <a:rPr lang="zh-CN" altLang="en-US" sz="2800" dirty="0">
                <a:solidFill>
                  <a:srgbClr val="C00000"/>
                </a:solidFill>
              </a:rPr>
              <a:t>转中文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UTF-8 </a:t>
            </a:r>
            <a:r>
              <a:rPr lang="zh-CN" altLang="en-US" dirty="0">
                <a:solidFill>
                  <a:schemeClr val="bg1"/>
                </a:solidFill>
              </a:rPr>
              <a:t>与 </a:t>
            </a:r>
            <a:r>
              <a:rPr lang="en-US" altLang="zh-CN" dirty="0">
                <a:solidFill>
                  <a:schemeClr val="bg1"/>
                </a:solidFill>
              </a:rPr>
              <a:t>properties </a:t>
            </a:r>
            <a:r>
              <a:rPr lang="zh-CN" altLang="en-US" dirty="0">
                <a:solidFill>
                  <a:schemeClr val="bg1"/>
                </a:solidFill>
              </a:rPr>
              <a:t>转中文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404D91-E2A5-413B-99DD-ABA900323A8C}"/>
              </a:ext>
            </a:extLst>
          </p:cNvPr>
          <p:cNvSpPr/>
          <p:nvPr/>
        </p:nvSpPr>
        <p:spPr>
          <a:xfrm>
            <a:off x="5861155" y="5546361"/>
            <a:ext cx="2083632" cy="41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6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3F810E-4045-4E4C-BF1A-24B26F88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112"/>
            <a:ext cx="7248939" cy="608689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非法字符</a:t>
            </a:r>
            <a:r>
              <a:rPr lang="en-US" altLang="zh-CN" dirty="0">
                <a:solidFill>
                  <a:schemeClr val="bg1"/>
                </a:solidFill>
              </a:rPr>
              <a:t>\</a:t>
            </a:r>
            <a:r>
              <a:rPr lang="en-US" altLang="zh-CN" dirty="0" err="1">
                <a:solidFill>
                  <a:schemeClr val="bg1"/>
                </a:solidFill>
              </a:rPr>
              <a:t>ufeff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6082748" y="5340627"/>
            <a:ext cx="1166192" cy="1517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0" y="773112"/>
            <a:ext cx="9144000" cy="114845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记事本编辑后会添加 </a:t>
            </a:r>
            <a:r>
              <a:rPr lang="en-US" altLang="zh-CN" dirty="0">
                <a:solidFill>
                  <a:srgbClr val="C00000"/>
                </a:solidFill>
              </a:rPr>
              <a:t>UTF-8 BOM </a:t>
            </a:r>
            <a:r>
              <a:rPr lang="zh-CN" altLang="en-US" dirty="0">
                <a:solidFill>
                  <a:srgbClr val="C00000"/>
                </a:solidFill>
              </a:rPr>
              <a:t>头标记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文件较少时可以先切换 </a:t>
            </a:r>
            <a:r>
              <a:rPr lang="en-US" altLang="zh-CN" dirty="0">
                <a:solidFill>
                  <a:srgbClr val="C00000"/>
                </a:solidFill>
              </a:rPr>
              <a:t>GBK </a:t>
            </a:r>
            <a:r>
              <a:rPr lang="zh-CN" altLang="en-US" dirty="0">
                <a:solidFill>
                  <a:srgbClr val="C00000"/>
                </a:solidFill>
              </a:rPr>
              <a:t>再切换 </a:t>
            </a:r>
            <a:r>
              <a:rPr lang="en-US" altLang="zh-CN" dirty="0">
                <a:solidFill>
                  <a:srgbClr val="C00000"/>
                </a:solidFill>
              </a:rPr>
              <a:t>UTF-8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6082747" y="6607212"/>
            <a:ext cx="589722" cy="25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B34964-B793-4006-897E-D7C531EDE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88" y="2671763"/>
            <a:ext cx="5381625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88A82A8-A568-4903-955C-CABA409831AD}"/>
              </a:ext>
            </a:extLst>
          </p:cNvPr>
          <p:cNvSpPr/>
          <p:nvPr/>
        </p:nvSpPr>
        <p:spPr>
          <a:xfrm>
            <a:off x="5880295" y="3784211"/>
            <a:ext cx="675248" cy="18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更改快捷键</a:t>
            </a:r>
          </a:p>
        </p:txBody>
      </p:sp>
    </p:spTree>
    <p:extLst>
      <p:ext uri="{BB962C8B-B14F-4D97-AF65-F5344CB8AC3E}">
        <p14:creationId xmlns:p14="http://schemas.microsoft.com/office/powerpoint/2010/main" val="35479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AF1959-B5B7-4706-BC72-A8EB195E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" y="759655"/>
            <a:ext cx="9141761" cy="60388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谷歌浏览器看官网教程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9EDFB83F-3DEB-40AB-903A-E8E2CAC41F14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1761" cy="6119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hlinkClick r:id="rId4"/>
              </a:rPr>
              <a:t>https://www.jetbrains.com/help/idea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DB69AC-2DAA-469B-8380-1828C3CAFC5F}"/>
              </a:ext>
            </a:extLst>
          </p:cNvPr>
          <p:cNvSpPr txBox="1">
            <a:spLocks/>
          </p:cNvSpPr>
          <p:nvPr/>
        </p:nvSpPr>
        <p:spPr>
          <a:xfrm>
            <a:off x="12700" y="1312105"/>
            <a:ext cx="9144000" cy="5486400"/>
          </a:xfrm>
          <a:custGeom>
            <a:avLst/>
            <a:gdLst>
              <a:gd name="connsiteX0" fmla="*/ 3225800 w 9144000"/>
              <a:gd name="connsiteY0" fmla="*/ 503994 h 5486400"/>
              <a:gd name="connsiteX1" fmla="*/ 3225800 w 9144000"/>
              <a:gd name="connsiteY1" fmla="*/ 2866195 h 5486400"/>
              <a:gd name="connsiteX2" fmla="*/ 6527800 w 9144000"/>
              <a:gd name="connsiteY2" fmla="*/ 2866195 h 5486400"/>
              <a:gd name="connsiteX3" fmla="*/ 6527800 w 9144000"/>
              <a:gd name="connsiteY3" fmla="*/ 503994 h 5486400"/>
              <a:gd name="connsiteX4" fmla="*/ 0 w 9144000"/>
              <a:gd name="connsiteY4" fmla="*/ 0 h 5486400"/>
              <a:gd name="connsiteX5" fmla="*/ 9144000 w 9144000"/>
              <a:gd name="connsiteY5" fmla="*/ 0 h 5486400"/>
              <a:gd name="connsiteX6" fmla="*/ 9144000 w 9144000"/>
              <a:gd name="connsiteY6" fmla="*/ 5486400 h 5486400"/>
              <a:gd name="connsiteX7" fmla="*/ 0 w 9144000"/>
              <a:gd name="connsiteY7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486400">
                <a:moveTo>
                  <a:pt x="3225800" y="503994"/>
                </a:moveTo>
                <a:lnTo>
                  <a:pt x="3225800" y="2866195"/>
                </a:lnTo>
                <a:lnTo>
                  <a:pt x="6527800" y="2866195"/>
                </a:lnTo>
                <a:lnTo>
                  <a:pt x="6527800" y="50399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486400"/>
                </a:lnTo>
                <a:lnTo>
                  <a:pt x="0" y="5486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设置成</a:t>
            </a:r>
            <a:r>
              <a:rPr lang="en-US" altLang="zh-CN" dirty="0">
                <a:solidFill>
                  <a:schemeClr val="bg1"/>
                </a:solidFill>
              </a:rPr>
              <a:t>Eclipse</a:t>
            </a:r>
            <a:r>
              <a:rPr lang="zh-CN" altLang="en-US" dirty="0">
                <a:solidFill>
                  <a:schemeClr val="bg1"/>
                </a:solidFill>
              </a:rPr>
              <a:t>等快捷键风格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744D7-06EC-4559-A98C-62EA7E5B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204766" cy="346778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7FD855F2-5700-4C1F-ACEA-75CB489B5D3E}"/>
              </a:ext>
            </a:extLst>
          </p:cNvPr>
          <p:cNvSpPr txBox="1">
            <a:spLocks/>
          </p:cNvSpPr>
          <p:nvPr/>
        </p:nvSpPr>
        <p:spPr>
          <a:xfrm>
            <a:off x="1815548" y="4987099"/>
            <a:ext cx="5247861" cy="1206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Ctrl + Shift + S </a:t>
            </a:r>
            <a:r>
              <a:rPr lang="zh-CN" altLang="en-US" dirty="0">
                <a:solidFill>
                  <a:srgbClr val="C00000"/>
                </a:solidFill>
              </a:rPr>
              <a:t>打开设置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设置快捷键风格，推荐默认</a:t>
            </a:r>
          </a:p>
        </p:txBody>
      </p:sp>
    </p:spTree>
    <p:extLst>
      <p:ext uri="{BB962C8B-B14F-4D97-AF65-F5344CB8AC3E}">
        <p14:creationId xmlns:p14="http://schemas.microsoft.com/office/powerpoint/2010/main" val="16370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配置完成快捷键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E5D842CC-43F7-4BCF-A528-0E0C2E23451C}"/>
              </a:ext>
            </a:extLst>
          </p:cNvPr>
          <p:cNvSpPr txBox="1">
            <a:spLocks/>
          </p:cNvSpPr>
          <p:nvPr/>
        </p:nvSpPr>
        <p:spPr>
          <a:xfrm>
            <a:off x="1" y="5445245"/>
            <a:ext cx="9144000" cy="14127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</a:t>
            </a:r>
            <a:r>
              <a:rPr lang="en-US" altLang="zh-CN" dirty="0">
                <a:solidFill>
                  <a:srgbClr val="C00000"/>
                </a:solidFill>
              </a:rPr>
              <a:t>Basic</a:t>
            </a:r>
            <a:r>
              <a:rPr lang="zh-CN" altLang="en-US" dirty="0">
                <a:solidFill>
                  <a:srgbClr val="C00000"/>
                </a:solidFill>
              </a:rPr>
              <a:t>（汉化搜索完成）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右击添加完成快捷键 </a:t>
            </a:r>
            <a:r>
              <a:rPr lang="en-US" altLang="zh-CN" dirty="0">
                <a:solidFill>
                  <a:srgbClr val="C00000"/>
                </a:solidFill>
              </a:rPr>
              <a:t>Alt + /</a:t>
            </a:r>
            <a:r>
              <a:rPr lang="zh-CN" altLang="en-US" dirty="0">
                <a:solidFill>
                  <a:srgbClr val="C00000"/>
                </a:solidFill>
              </a:rPr>
              <a:t>，实际上不常用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原 </a:t>
            </a:r>
            <a:r>
              <a:rPr lang="en-US" altLang="zh-CN" dirty="0">
                <a:solidFill>
                  <a:srgbClr val="C00000"/>
                </a:solidFill>
              </a:rPr>
              <a:t>Alt+/ </a:t>
            </a:r>
            <a:r>
              <a:rPr lang="zh-CN" altLang="en-US" dirty="0">
                <a:solidFill>
                  <a:srgbClr val="C00000"/>
                </a:solidFill>
              </a:rPr>
              <a:t>是字符串补全比较常用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FDA25-891A-4469-80D0-F99E773E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44000" cy="46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根据按键搜索快捷键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A7C81D81-7B81-4F7E-8542-28F7CDFD3229}"/>
              </a:ext>
            </a:extLst>
          </p:cNvPr>
          <p:cNvSpPr txBox="1">
            <a:spLocks/>
          </p:cNvSpPr>
          <p:nvPr/>
        </p:nvSpPr>
        <p:spPr>
          <a:xfrm>
            <a:off x="-10418" y="5334001"/>
            <a:ext cx="9154418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搜索并添加大小写快捷键 </a:t>
            </a:r>
            <a:r>
              <a:rPr lang="en-US" altLang="zh-CN" dirty="0">
                <a:solidFill>
                  <a:srgbClr val="C00000"/>
                </a:solidFill>
              </a:rPr>
              <a:t>Ctrl + Shift + 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4D0CF6-A98F-4189-8C21-6C5949BF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8" y="759655"/>
            <a:ext cx="9144000" cy="40752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6C63228-AF20-41ED-87AB-D3C0B46284DB}"/>
              </a:ext>
            </a:extLst>
          </p:cNvPr>
          <p:cNvCxnSpPr>
            <a:cxnSpLocks/>
          </p:cNvCxnSpPr>
          <p:nvPr/>
        </p:nvCxnSpPr>
        <p:spPr>
          <a:xfrm flipH="1">
            <a:off x="5334000" y="2197100"/>
            <a:ext cx="3086100" cy="5207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项目篇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0809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查看项目</a:t>
            </a:r>
          </a:p>
        </p:txBody>
      </p:sp>
    </p:spTree>
    <p:extLst>
      <p:ext uri="{BB962C8B-B14F-4D97-AF65-F5344CB8AC3E}">
        <p14:creationId xmlns:p14="http://schemas.microsoft.com/office/powerpoint/2010/main" val="23192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A6DC6A8-82E5-4FAC-89E8-63355691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" y="739694"/>
            <a:ext cx="8173329" cy="601279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显示项目文件夹等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BF6F85-A5DA-4A28-9CA8-67A4C345F46E}"/>
              </a:ext>
            </a:extLst>
          </p:cNvPr>
          <p:cNvSpPr/>
          <p:nvPr/>
        </p:nvSpPr>
        <p:spPr>
          <a:xfrm flipV="1">
            <a:off x="147710" y="6323426"/>
            <a:ext cx="485335" cy="4501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16C605CA-16D9-40E5-96A3-6325669B123C}"/>
              </a:ext>
            </a:extLst>
          </p:cNvPr>
          <p:cNvSpPr txBox="1">
            <a:spLocks/>
          </p:cNvSpPr>
          <p:nvPr/>
        </p:nvSpPr>
        <p:spPr>
          <a:xfrm>
            <a:off x="2869810" y="815925"/>
            <a:ext cx="6231988" cy="65074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ts val="3100"/>
              </a:lnSpc>
            </a:pPr>
            <a:r>
              <a:rPr lang="zh-CN" altLang="en-US" sz="2400" dirty="0"/>
              <a:t>搜索任意文件：双击</a:t>
            </a:r>
            <a:r>
              <a:rPr lang="en-US" altLang="zh-CN" sz="2400" dirty="0"/>
              <a:t> Shift</a:t>
            </a:r>
          </a:p>
          <a:p>
            <a:pPr algn="l">
              <a:lnSpc>
                <a:spcPts val="3100"/>
              </a:lnSpc>
            </a:pPr>
            <a:endParaRPr lang="en-US" altLang="zh-CN" sz="2400" dirty="0"/>
          </a:p>
          <a:p>
            <a:pPr algn="l">
              <a:lnSpc>
                <a:spcPts val="3100"/>
              </a:lnSpc>
            </a:pPr>
            <a:r>
              <a:rPr lang="zh-CN" altLang="en-US" sz="2400" dirty="0"/>
              <a:t>项目视图</a:t>
            </a:r>
            <a:endParaRPr lang="en-US" altLang="zh-CN" sz="2400" dirty="0"/>
          </a:p>
          <a:p>
            <a:pPr algn="l">
              <a:lnSpc>
                <a:spcPts val="3100"/>
              </a:lnSpc>
            </a:pPr>
            <a:r>
              <a:rPr lang="en-US" altLang="zh-CN" sz="2400" dirty="0"/>
              <a:t>                                          </a:t>
            </a:r>
            <a:r>
              <a:rPr lang="en-US" altLang="zh-CN" sz="1400" dirty="0"/>
              <a:t>Eclipse</a:t>
            </a:r>
            <a:r>
              <a:rPr lang="en-US" altLang="zh-CN" sz="2400" dirty="0"/>
              <a:t> </a:t>
            </a:r>
            <a:r>
              <a:rPr lang="en-US" altLang="zh-CN" sz="2000" dirty="0"/>
              <a:t>Ctrl Shift R</a:t>
            </a:r>
          </a:p>
          <a:p>
            <a:pPr algn="l">
              <a:lnSpc>
                <a:spcPts val="3100"/>
              </a:lnSpc>
            </a:pPr>
            <a:r>
              <a:rPr lang="zh-CN" altLang="en-US" sz="2400" dirty="0"/>
              <a:t>打开文件 </a:t>
            </a:r>
            <a:r>
              <a:rPr lang="en-US" altLang="zh-CN" sz="2400" dirty="0"/>
              <a:t>(</a:t>
            </a:r>
            <a:r>
              <a:rPr lang="zh-CN" altLang="en-US" sz="2400" dirty="0">
                <a:solidFill>
                  <a:srgbClr val="002060"/>
                </a:solidFill>
              </a:rPr>
              <a:t>打开类 </a:t>
            </a:r>
            <a:r>
              <a:rPr lang="en-US" altLang="zh-CN" sz="2400" dirty="0">
                <a:solidFill>
                  <a:srgbClr val="002060"/>
                </a:solidFill>
              </a:rPr>
              <a:t>Ctrl + N)</a:t>
            </a:r>
            <a:r>
              <a:rPr lang="en-US" altLang="zh-CN" sz="1400" dirty="0"/>
              <a:t>Eclipse</a:t>
            </a:r>
            <a:r>
              <a:rPr lang="en-US" altLang="zh-CN" sz="2400" dirty="0"/>
              <a:t> </a:t>
            </a:r>
            <a:r>
              <a:rPr lang="en-US" altLang="zh-CN" sz="2000" dirty="0"/>
              <a:t>Ctrl Shift T</a:t>
            </a:r>
          </a:p>
          <a:p>
            <a:pPr algn="l">
              <a:lnSpc>
                <a:spcPts val="3100"/>
              </a:lnSpc>
            </a:pPr>
            <a:endParaRPr lang="en-US" altLang="zh-CN" sz="2400" dirty="0"/>
          </a:p>
          <a:p>
            <a:pPr algn="l">
              <a:lnSpc>
                <a:spcPts val="3100"/>
              </a:lnSpc>
            </a:pPr>
            <a:r>
              <a:rPr lang="zh-CN" altLang="en-US" sz="2400" dirty="0"/>
              <a:t>最近文件</a:t>
            </a:r>
            <a:endParaRPr lang="en-US" altLang="zh-CN" sz="2400" dirty="0"/>
          </a:p>
          <a:p>
            <a:pPr algn="l">
              <a:lnSpc>
                <a:spcPts val="3100"/>
              </a:lnSpc>
            </a:pPr>
            <a:endParaRPr lang="en-US" altLang="zh-CN" sz="2400" dirty="0"/>
          </a:p>
          <a:p>
            <a:pPr algn="l">
              <a:lnSpc>
                <a:spcPts val="3100"/>
              </a:lnSpc>
            </a:pPr>
            <a:r>
              <a:rPr lang="zh-CN" altLang="en-US" sz="2400" dirty="0"/>
              <a:t>导航条</a:t>
            </a:r>
            <a:endParaRPr lang="en-US" altLang="zh-CN" sz="2400" dirty="0"/>
          </a:p>
          <a:p>
            <a:pPr algn="l">
              <a:lnSpc>
                <a:spcPts val="3100"/>
              </a:lnSpc>
            </a:pPr>
            <a:endParaRPr lang="en-US" altLang="zh-CN" sz="2400" dirty="0"/>
          </a:p>
          <a:p>
            <a:pPr algn="l">
              <a:lnSpc>
                <a:spcPts val="3100"/>
              </a:lnSpc>
            </a:pPr>
            <a:r>
              <a:rPr lang="zh-CN" altLang="en-US" sz="2400" dirty="0"/>
              <a:t>拖拽文件到这里打开</a:t>
            </a:r>
            <a:endParaRPr lang="en-US" altLang="zh-CN" sz="2400" dirty="0"/>
          </a:p>
          <a:p>
            <a:pPr algn="l">
              <a:lnSpc>
                <a:spcPts val="3100"/>
              </a:lnSpc>
            </a:pPr>
            <a:endParaRPr lang="zh-CN" altLang="en-US" sz="2400" dirty="0"/>
          </a:p>
          <a:p>
            <a:pPr algn="r">
              <a:lnSpc>
                <a:spcPts val="31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左下角可以打开侧边栏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全文查找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51657A04-7295-4170-823C-45E4BC24DEC8}"/>
              </a:ext>
            </a:extLst>
          </p:cNvPr>
          <p:cNvSpPr txBox="1">
            <a:spLocks/>
          </p:cNvSpPr>
          <p:nvPr/>
        </p:nvSpPr>
        <p:spPr>
          <a:xfrm>
            <a:off x="4783588" y="759655"/>
            <a:ext cx="4360411" cy="6098345"/>
          </a:xfrm>
          <a:prstGeom prst="rect">
            <a:avLst/>
          </a:prstGeom>
          <a:solidFill>
            <a:srgbClr val="F7F7F7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左边是最重要的快捷键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在路径中全文查找：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FF0000"/>
                </a:solidFill>
              </a:rPr>
              <a:t>Ctrl + Shift + F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替换：</a:t>
            </a:r>
            <a:r>
              <a:rPr lang="en-US" altLang="zh-CN" dirty="0">
                <a:solidFill>
                  <a:srgbClr val="3AB35B"/>
                </a:solidFill>
              </a:rPr>
              <a:t>Ctrl + R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反撤销：</a:t>
            </a:r>
            <a:r>
              <a:rPr lang="en-US" altLang="zh-CN" dirty="0">
                <a:solidFill>
                  <a:srgbClr val="3AB35B"/>
                </a:solidFill>
              </a:rPr>
              <a:t>Ctrl + Y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zh-CN" altLang="en-US" dirty="0"/>
              <a:t>变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3AB35B"/>
                </a:solidFill>
              </a:rPr>
              <a:t>Ctrl + Shift + Z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大小写：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3AB35B"/>
                </a:solidFill>
              </a:rPr>
              <a:t>Ctrl + Shift + X </a:t>
            </a:r>
            <a:r>
              <a:rPr lang="zh-CN" altLang="en-US" dirty="0"/>
              <a:t>变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3AB35B"/>
                </a:solidFill>
              </a:rPr>
              <a:t>Ctrl + Shift + 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020B0-8C1F-443F-916C-60ADA848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4783589" cy="63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0F2AD3-8F0A-4ADF-B744-4074B803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3679"/>
            <a:ext cx="6820422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快速定义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快速文档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6E1E91-2C21-4BD0-8799-5F0E3989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6"/>
            <a:ext cx="7164335" cy="2404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51657A04-7295-4170-823C-45E4BC24DEC8}"/>
              </a:ext>
            </a:extLst>
          </p:cNvPr>
          <p:cNvSpPr txBox="1">
            <a:spLocks/>
          </p:cNvSpPr>
          <p:nvPr/>
        </p:nvSpPr>
        <p:spPr>
          <a:xfrm>
            <a:off x="0" y="3163958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快速定义：</a:t>
            </a:r>
            <a:r>
              <a:rPr lang="en-US" altLang="zh-CN" dirty="0">
                <a:solidFill>
                  <a:srgbClr val="C00000"/>
                </a:solidFill>
              </a:rPr>
              <a:t>Ctrl + Shift + 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8212BF0-A70B-4551-92D7-26472962F8F5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快速文档：</a:t>
            </a:r>
            <a:r>
              <a:rPr lang="en-US" altLang="zh-CN" dirty="0">
                <a:solidFill>
                  <a:srgbClr val="C00000"/>
                </a:solidFill>
              </a:rPr>
              <a:t>Ctrl + Q  / Alt + </a:t>
            </a:r>
            <a:r>
              <a:rPr lang="zh-CN" altLang="en-US" dirty="0">
                <a:solidFill>
                  <a:srgbClr val="C00000"/>
                </a:solidFill>
              </a:rPr>
              <a:t>鼠标中键</a:t>
            </a:r>
          </a:p>
        </p:txBody>
      </p:sp>
    </p:spTree>
    <p:extLst>
      <p:ext uri="{BB962C8B-B14F-4D97-AF65-F5344CB8AC3E}">
        <p14:creationId xmlns:p14="http://schemas.microsoft.com/office/powerpoint/2010/main" val="5668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10F994-1703-4523-8091-1D6263C1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766806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调用关系 和 查看声明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51657A04-7295-4170-823C-45E4BC24DEC8}"/>
              </a:ext>
            </a:extLst>
          </p:cNvPr>
          <p:cNvSpPr txBox="1">
            <a:spLocks/>
          </p:cNvSpPr>
          <p:nvPr/>
        </p:nvSpPr>
        <p:spPr>
          <a:xfrm>
            <a:off x="0" y="4430050"/>
            <a:ext cx="9144000" cy="2427950"/>
          </a:xfrm>
          <a:prstGeom prst="rect">
            <a:avLst/>
          </a:prstGeom>
          <a:solidFill>
            <a:srgbClr val="F7F7F7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调用关系：</a:t>
            </a:r>
            <a:r>
              <a:rPr lang="en-US" altLang="zh-CN" dirty="0">
                <a:solidFill>
                  <a:srgbClr val="C00000"/>
                </a:solidFill>
              </a:rPr>
              <a:t>Ctrl + H </a:t>
            </a:r>
            <a:r>
              <a:rPr lang="zh-CN" altLang="en-US" dirty="0"/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Ctrl + Alt + H</a:t>
            </a:r>
          </a:p>
          <a:p>
            <a:pPr algn="l"/>
            <a:r>
              <a:rPr lang="zh-CN" altLang="en-US" dirty="0"/>
              <a:t>查看声明：</a:t>
            </a:r>
            <a:r>
              <a:rPr lang="en-US" altLang="zh-CN" dirty="0">
                <a:solidFill>
                  <a:srgbClr val="3AB35B"/>
                </a:solidFill>
              </a:rPr>
              <a:t>Ctrl + </a:t>
            </a:r>
            <a:r>
              <a:rPr lang="zh-CN" altLang="en-US" dirty="0">
                <a:solidFill>
                  <a:srgbClr val="3AB35B"/>
                </a:solidFill>
              </a:rPr>
              <a:t>鼠标左键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鼠标中键</a:t>
            </a:r>
            <a:endParaRPr lang="en-US" altLang="zh-CN" dirty="0">
              <a:solidFill>
                <a:srgbClr val="3AB35B"/>
              </a:solidFill>
            </a:endParaRPr>
          </a:p>
          <a:p>
            <a:pPr algn="l"/>
            <a:r>
              <a:rPr lang="zh-CN" altLang="en-US" dirty="0"/>
              <a:t>接口实现：</a:t>
            </a:r>
            <a:r>
              <a:rPr lang="en-US" altLang="zh-CN" dirty="0">
                <a:solidFill>
                  <a:srgbClr val="3AB35B"/>
                </a:solidFill>
              </a:rPr>
              <a:t>Ctrl + Alt + B/</a:t>
            </a:r>
            <a:r>
              <a:rPr lang="zh-CN" altLang="en-US" dirty="0">
                <a:solidFill>
                  <a:srgbClr val="3AB35B"/>
                </a:solidFill>
              </a:rPr>
              <a:t>鼠标左键</a:t>
            </a:r>
            <a:endParaRPr lang="en-US" altLang="zh-CN" dirty="0">
              <a:solidFill>
                <a:srgbClr val="3AB35B"/>
              </a:solidFill>
            </a:endParaRPr>
          </a:p>
          <a:p>
            <a:pPr algn="l"/>
            <a:r>
              <a:rPr lang="zh-CN" altLang="en-US" dirty="0">
                <a:solidFill>
                  <a:srgbClr val="3AB35B"/>
                </a:solidFill>
              </a:rPr>
              <a:t>鼠标中键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00"/>
                </a:solidFill>
              </a:rPr>
              <a:t>粘贴、按住列选择、声明、关闭标签</a:t>
            </a:r>
          </a:p>
          <a:p>
            <a:pPr algn="l"/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多项目</a:t>
            </a:r>
            <a:r>
              <a:rPr lang="en-US" altLang="zh-CN" sz="8000" dirty="0"/>
              <a:t>(</a:t>
            </a:r>
            <a:r>
              <a:rPr lang="zh-CN" altLang="en-US" sz="8000" dirty="0"/>
              <a:t>工作空间</a:t>
            </a:r>
            <a:r>
              <a:rPr lang="en-US" altLang="zh-CN" sz="8000" dirty="0"/>
              <a:t>)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39961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其他常用网址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C2A202A-614D-40EB-93C7-0FD00212302F}"/>
              </a:ext>
            </a:extLst>
          </p:cNvPr>
          <p:cNvSpPr txBox="1">
            <a:spLocks/>
          </p:cNvSpPr>
          <p:nvPr/>
        </p:nvSpPr>
        <p:spPr>
          <a:xfrm>
            <a:off x="2239" y="872198"/>
            <a:ext cx="9141761" cy="598580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00"/>
                </a:solidFill>
              </a:rPr>
              <a:t>更新说明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  <a:hlinkClick r:id="rId3"/>
              </a:rPr>
              <a:t>https://www.jetbrains.com/idea/whatsnew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全部软件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  <a:hlinkClick r:id="rId4"/>
              </a:rPr>
              <a:t>https://www.jetbrains.com/products.html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>
                <a:solidFill>
                  <a:srgbClr val="000000"/>
                </a:solidFill>
              </a:rPr>
              <a:t>我的</a:t>
            </a:r>
            <a:r>
              <a:rPr lang="en-US" altLang="zh-CN" dirty="0">
                <a:solidFill>
                  <a:srgbClr val="000000"/>
                </a:solidFill>
              </a:rPr>
              <a:t>IntelliJ IDEA </a:t>
            </a:r>
            <a:r>
              <a:rPr lang="zh-CN" altLang="en-US" dirty="0">
                <a:solidFill>
                  <a:srgbClr val="000000"/>
                </a:solidFill>
              </a:rPr>
              <a:t>教程：  </a:t>
            </a:r>
          </a:p>
          <a:p>
            <a:r>
              <a:rPr lang="en-US" altLang="zh-CN" dirty="0">
                <a:solidFill>
                  <a:srgbClr val="000000"/>
                </a:solidFill>
                <a:hlinkClick r:id="rId5"/>
              </a:rPr>
              <a:t>http://www.jianshu.com/p/aeb3b40d086b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  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模板配置与教程源文件 </a:t>
            </a:r>
            <a:r>
              <a:rPr lang="en-US" altLang="zh-CN" dirty="0">
                <a:solidFill>
                  <a:srgbClr val="000000"/>
                </a:solidFill>
              </a:rPr>
              <a:t>GitHub </a:t>
            </a:r>
            <a:r>
              <a:rPr lang="zh-CN" altLang="en-US" dirty="0">
                <a:solidFill>
                  <a:srgbClr val="000000"/>
                </a:solidFill>
              </a:rPr>
              <a:t>分享地址：  </a:t>
            </a:r>
          </a:p>
          <a:p>
            <a:r>
              <a:rPr lang="en-US" altLang="zh-CN" sz="2000" dirty="0">
                <a:solidFill>
                  <a:srgbClr val="000000"/>
                </a:solidFill>
                <a:hlinkClick r:id="rId6"/>
              </a:rPr>
              <a:t>https://github.com/Lin-WangCheng/templates-for-eclipse-and-idea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>
                <a:solidFill>
                  <a:srgbClr val="000000"/>
                </a:solidFill>
              </a:rPr>
              <a:t>  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模板配置与教程源文件 </a:t>
            </a:r>
            <a:r>
              <a:rPr lang="en-US" altLang="zh-CN" dirty="0" err="1">
                <a:solidFill>
                  <a:srgbClr val="000000"/>
                </a:solidFill>
              </a:rPr>
              <a:t>Gitee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分享地址：  </a:t>
            </a:r>
          </a:p>
          <a:p>
            <a:r>
              <a:rPr lang="en-US" altLang="zh-CN" sz="2000" dirty="0">
                <a:solidFill>
                  <a:srgbClr val="000000"/>
                </a:solidFill>
                <a:hlinkClick r:id="rId7"/>
              </a:rPr>
              <a:t>https://gitee.com/linwancheng/templates-for-eclipse-and-idea</a:t>
            </a:r>
            <a:endParaRPr lang="en-US" altLang="zh-CN" sz="2000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创建空白项目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8AAE5-3052-486D-9851-24EEA17A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添加模块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27E7A-5E23-49CA-9D8B-D87260B5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698315" cy="3281993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非子项目添加模块时不要选中项目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否则后面不注意的话会导致目录重叠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可以按</a:t>
            </a:r>
            <a:r>
              <a:rPr lang="en-US" altLang="zh-CN" dirty="0">
                <a:solidFill>
                  <a:srgbClr val="C00000"/>
                </a:solidFill>
              </a:rPr>
              <a:t>Esc</a:t>
            </a:r>
            <a:r>
              <a:rPr lang="zh-CN" altLang="en-US" dirty="0">
                <a:solidFill>
                  <a:srgbClr val="C00000"/>
                </a:solidFill>
              </a:rPr>
              <a:t>取消选择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BE06924F-F857-4C39-AE45-BA5240432700}"/>
              </a:ext>
            </a:extLst>
          </p:cNvPr>
          <p:cNvSpPr txBox="1">
            <a:spLocks/>
          </p:cNvSpPr>
          <p:nvPr/>
        </p:nvSpPr>
        <p:spPr>
          <a:xfrm>
            <a:off x="5022166" y="3077309"/>
            <a:ext cx="4121834" cy="5908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From Existing </a:t>
            </a:r>
            <a:r>
              <a:rPr lang="zh-CN" altLang="en-US" dirty="0">
                <a:solidFill>
                  <a:srgbClr val="3AB35B"/>
                </a:solidFill>
              </a:rPr>
              <a:t>是导入</a:t>
            </a:r>
          </a:p>
        </p:txBody>
      </p:sp>
    </p:spTree>
    <p:extLst>
      <p:ext uri="{BB962C8B-B14F-4D97-AF65-F5344CB8AC3E}">
        <p14:creationId xmlns:p14="http://schemas.microsoft.com/office/powerpoint/2010/main" val="27479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F429482-34CE-4EB7-A99F-7FEEE104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3998" cy="799094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聚合模块与父项目选择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0601E-673D-4D6C-842D-819D8734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9" y="4910958"/>
            <a:ext cx="5203230" cy="1893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494DF0-6CDC-4EEF-823C-285B1F8C85EC}"/>
              </a:ext>
            </a:extLst>
          </p:cNvPr>
          <p:cNvCxnSpPr>
            <a:cxnSpLocks/>
          </p:cNvCxnSpPr>
          <p:nvPr/>
        </p:nvCxnSpPr>
        <p:spPr>
          <a:xfrm flipH="1">
            <a:off x="3074274" y="3263462"/>
            <a:ext cx="4635064" cy="31688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FFCA6D5-7BD6-4B11-A3FC-633C1974E6F8}"/>
              </a:ext>
            </a:extLst>
          </p:cNvPr>
          <p:cNvCxnSpPr>
            <a:cxnSpLocks/>
          </p:cNvCxnSpPr>
          <p:nvPr/>
        </p:nvCxnSpPr>
        <p:spPr>
          <a:xfrm flipH="1">
            <a:off x="3074274" y="3610303"/>
            <a:ext cx="4745423" cy="28220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8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模块目录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5D18581-6832-42E0-989C-21B323271BD1}"/>
              </a:ext>
            </a:extLst>
          </p:cNvPr>
          <p:cNvSpPr txBox="1">
            <a:spLocks/>
          </p:cNvSpPr>
          <p:nvPr/>
        </p:nvSpPr>
        <p:spPr>
          <a:xfrm>
            <a:off x="-2" y="6804398"/>
            <a:ext cx="9143999" cy="14617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有选项目的情况会自动变成子模块界面。</a:t>
            </a:r>
            <a:endParaRPr lang="en-US" altLang="zh-CN" dirty="0">
              <a:solidFill>
                <a:srgbClr val="C00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不需要就按图中的设置掉。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1485D7-D0FA-4776-85D9-AA8A481E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" y="745889"/>
            <a:ext cx="9128233" cy="1822730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2BBDE48A-D637-4EF9-9974-BF3D9AB7F6FE}"/>
              </a:ext>
            </a:extLst>
          </p:cNvPr>
          <p:cNvSpPr txBox="1">
            <a:spLocks/>
          </p:cNvSpPr>
          <p:nvPr/>
        </p:nvSpPr>
        <p:spPr>
          <a:xfrm>
            <a:off x="1" y="4041648"/>
            <a:ext cx="9143999" cy="28163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确认下目录不重叠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820908-8EA2-4EC2-A242-37F700198C8F}"/>
              </a:ext>
            </a:extLst>
          </p:cNvPr>
          <p:cNvSpPr/>
          <p:nvPr/>
        </p:nvSpPr>
        <p:spPr>
          <a:xfrm>
            <a:off x="6574221" y="1657253"/>
            <a:ext cx="1229710" cy="9762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新建</a:t>
            </a:r>
            <a:r>
              <a:rPr lang="en-US" altLang="zh-CN" sz="8000" dirty="0"/>
              <a:t>Maven</a:t>
            </a:r>
            <a:r>
              <a:rPr lang="zh-CN" altLang="en-US" sz="8000"/>
              <a:t>项目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52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项目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B738CD-D096-48EB-AA12-A0F16C3A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9144000" cy="56270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345E3AC-19FD-4E09-B56D-657E71FBFC60}"/>
              </a:ext>
            </a:extLst>
          </p:cNvPr>
          <p:cNvSpPr/>
          <p:nvPr/>
        </p:nvSpPr>
        <p:spPr>
          <a:xfrm flipV="1">
            <a:off x="5977529" y="5918543"/>
            <a:ext cx="1083672" cy="468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101599" y="4051294"/>
            <a:ext cx="2336801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15CD27-F109-409E-B547-C31625FD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9143999" cy="629701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自动导包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07022" y="4404226"/>
            <a:ext cx="7555043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添加</a:t>
            </a:r>
            <a:r>
              <a:rPr lang="en-US" altLang="zh-CN" sz="2400" dirty="0">
                <a:solidFill>
                  <a:srgbClr val="C00000"/>
                </a:solidFill>
              </a:rPr>
              <a:t>&lt;packaging&gt;war&lt;/packaging&gt;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25DD9A-D40F-4A7B-97A3-D0FEC66F89F3}"/>
              </a:ext>
            </a:extLst>
          </p:cNvPr>
          <p:cNvSpPr/>
          <p:nvPr/>
        </p:nvSpPr>
        <p:spPr>
          <a:xfrm flipV="1">
            <a:off x="5939428" y="5795890"/>
            <a:ext cx="1775823" cy="359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E31ABBD0-EE2E-4B42-B460-35A760CB5BB0}"/>
              </a:ext>
            </a:extLst>
          </p:cNvPr>
          <p:cNvSpPr txBox="1">
            <a:spLocks/>
          </p:cNvSpPr>
          <p:nvPr/>
        </p:nvSpPr>
        <p:spPr>
          <a:xfrm>
            <a:off x="4984544" y="6155496"/>
            <a:ext cx="2730707" cy="6445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选择自动导入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45B5C8-CC94-4EAA-A940-381CF4F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23"/>
            <a:ext cx="9187692" cy="47572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设置自动导包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25DD9A-D40F-4A7B-97A3-D0FEC66F89F3}"/>
              </a:ext>
            </a:extLst>
          </p:cNvPr>
          <p:cNvSpPr/>
          <p:nvPr/>
        </p:nvSpPr>
        <p:spPr>
          <a:xfrm flipV="1">
            <a:off x="3336905" y="2560320"/>
            <a:ext cx="3260843" cy="396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E5F6CFC8-561E-4AED-9343-E718BCFF6400}"/>
              </a:ext>
            </a:extLst>
          </p:cNvPr>
          <p:cNvSpPr txBox="1">
            <a:spLocks/>
          </p:cNvSpPr>
          <p:nvPr/>
        </p:nvSpPr>
        <p:spPr>
          <a:xfrm>
            <a:off x="0" y="5514535"/>
            <a:ext cx="9143999" cy="108897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如果没有选择自动导入可以在设置中设置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需要每个项目都默认的话需用默认设置，建议不要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CA0EE0-1CD5-4BEA-B205-07E615E8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2"/>
            <a:ext cx="9194428" cy="42625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手动 </a:t>
            </a:r>
            <a:r>
              <a:rPr lang="en-US" altLang="zh-CN" dirty="0" err="1">
                <a:solidFill>
                  <a:schemeClr val="bg1"/>
                </a:solidFill>
              </a:rPr>
              <a:t>webapp</a:t>
            </a:r>
            <a:r>
              <a:rPr lang="en-US" altLang="zh-CN" dirty="0">
                <a:solidFill>
                  <a:schemeClr val="bg1"/>
                </a:solidFill>
              </a:rPr>
              <a:t> web.xml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-2" y="5022165"/>
            <a:ext cx="9143999" cy="18674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在项目窗口按</a:t>
            </a:r>
            <a:r>
              <a:rPr lang="en-US" altLang="zh-CN" dirty="0">
                <a:solidFill>
                  <a:srgbClr val="C00000"/>
                </a:solidFill>
              </a:rPr>
              <a:t>F4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模块设置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 ，点击</a:t>
            </a:r>
            <a:r>
              <a:rPr lang="en-US" altLang="zh-CN" dirty="0">
                <a:solidFill>
                  <a:srgbClr val="C00000"/>
                </a:solidFill>
              </a:rPr>
              <a:t>Web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双击下方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zh-CN" altLang="en-US" dirty="0">
                <a:solidFill>
                  <a:srgbClr val="C00000"/>
                </a:solidFill>
              </a:rPr>
              <a:t>后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确定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，创建文件选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点击右上角</a:t>
            </a:r>
            <a:r>
              <a:rPr lang="en-US" altLang="zh-CN" dirty="0">
                <a:solidFill>
                  <a:srgbClr val="C00000"/>
                </a:solidFill>
              </a:rPr>
              <a:t>【+】</a:t>
            </a:r>
            <a:r>
              <a:rPr lang="zh-CN" altLang="en-US" dirty="0">
                <a:solidFill>
                  <a:srgbClr val="C00000"/>
                </a:solidFill>
              </a:rPr>
              <a:t>号添加</a:t>
            </a:r>
            <a:r>
              <a:rPr lang="en-US" altLang="zh-CN" dirty="0">
                <a:solidFill>
                  <a:srgbClr val="C00000"/>
                </a:solidFill>
              </a:rPr>
              <a:t>【 web.xml 】</a:t>
            </a: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在</a:t>
            </a:r>
            <a:r>
              <a:rPr lang="en-US" altLang="zh-CN" dirty="0">
                <a:solidFill>
                  <a:srgbClr val="C00000"/>
                </a:solidFill>
              </a:rPr>
              <a:t>WEB-INF</a:t>
            </a:r>
            <a:r>
              <a:rPr lang="zh-CN" altLang="en-US" dirty="0">
                <a:solidFill>
                  <a:srgbClr val="C00000"/>
                </a:solidFill>
              </a:rPr>
              <a:t>前添加</a:t>
            </a:r>
            <a:r>
              <a:rPr lang="en-US" altLang="zh-CN" dirty="0" err="1">
                <a:solidFill>
                  <a:srgbClr val="C00000"/>
                </a:solidFill>
              </a:rPr>
              <a:t>src</a:t>
            </a:r>
            <a:r>
              <a:rPr lang="en-US" altLang="zh-CN" dirty="0">
                <a:solidFill>
                  <a:srgbClr val="C00000"/>
                </a:solidFill>
              </a:rPr>
              <a:t>\main\</a:t>
            </a:r>
            <a:r>
              <a:rPr lang="en-US" altLang="zh-CN" dirty="0" err="1">
                <a:solidFill>
                  <a:srgbClr val="C00000"/>
                </a:solidFill>
              </a:rPr>
              <a:t>webapp</a:t>
            </a:r>
            <a:r>
              <a:rPr lang="en-US" altLang="zh-CN" dirty="0">
                <a:solidFill>
                  <a:srgbClr val="C00000"/>
                </a:solidFill>
              </a:rPr>
              <a:t>\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B7F418-606C-42D6-8B6E-8B8BC86E0F40}"/>
              </a:ext>
            </a:extLst>
          </p:cNvPr>
          <p:cNvCxnSpPr>
            <a:cxnSpLocks/>
          </p:cNvCxnSpPr>
          <p:nvPr/>
        </p:nvCxnSpPr>
        <p:spPr>
          <a:xfrm>
            <a:off x="2328863" y="2679895"/>
            <a:ext cx="371475" cy="2103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A570D9C-639B-43CE-AB47-C51E2B8BFBB8}"/>
              </a:ext>
            </a:extLst>
          </p:cNvPr>
          <p:cNvCxnSpPr>
            <a:cxnSpLocks/>
          </p:cNvCxnSpPr>
          <p:nvPr/>
        </p:nvCxnSpPr>
        <p:spPr>
          <a:xfrm>
            <a:off x="872197" y="1927274"/>
            <a:ext cx="872197" cy="7526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DE861450-565A-439A-A280-B9902C3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13" y="2540757"/>
            <a:ext cx="38862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V="1">
            <a:off x="5815013" y="1927275"/>
            <a:ext cx="3186112" cy="18041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B31CFC7-636D-4867-BD24-BB32A97FFF05}"/>
              </a:ext>
            </a:extLst>
          </p:cNvPr>
          <p:cNvCxnSpPr>
            <a:cxnSpLocks/>
          </p:cNvCxnSpPr>
          <p:nvPr/>
        </p:nvCxnSpPr>
        <p:spPr>
          <a:xfrm flipV="1">
            <a:off x="2761270" y="3970605"/>
            <a:ext cx="2482243" cy="786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0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204060-A36E-48DB-8536-A5F27E55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341988" cy="609834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 </a:t>
            </a:r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依赖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4917097"/>
            <a:ext cx="9143999" cy="786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按</a:t>
            </a:r>
            <a:r>
              <a:rPr lang="en-US" altLang="zh-CN" dirty="0" err="1">
                <a:solidFill>
                  <a:srgbClr val="C00000"/>
                </a:solidFill>
              </a:rPr>
              <a:t>Alt+Ins</a:t>
            </a:r>
            <a:r>
              <a:rPr lang="zh-CN" altLang="en-US" dirty="0">
                <a:solidFill>
                  <a:srgbClr val="C00000"/>
                </a:solidFill>
              </a:rPr>
              <a:t>添加依赖和插件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安装配置</a:t>
            </a:r>
          </a:p>
        </p:txBody>
      </p:sp>
    </p:spTree>
    <p:extLst>
      <p:ext uri="{BB962C8B-B14F-4D97-AF65-F5344CB8AC3E}">
        <p14:creationId xmlns:p14="http://schemas.microsoft.com/office/powerpoint/2010/main" val="13423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BAAA102-3454-4DCC-90D8-A59D0E29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239"/>
            <a:ext cx="12781847" cy="250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82F965-A2F0-4482-8BC7-ADFAD48D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759654"/>
            <a:ext cx="3343275" cy="614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命令 </a:t>
            </a:r>
            <a:r>
              <a:rPr lang="en-US" altLang="zh-CN" dirty="0">
                <a:solidFill>
                  <a:schemeClr val="bg1"/>
                </a:solidFill>
              </a:rPr>
              <a:t>tomcat7:run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4964688"/>
            <a:ext cx="9143999" cy="19692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添加相应插件后右边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工具会出现相应运行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双击即可运行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也可以点击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>
                <a:solidFill>
                  <a:srgbClr val="C00000"/>
                </a:solidFill>
              </a:rPr>
              <a:t>图标手动输入命令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64A510-B132-44C9-A23C-B471A86FF224}"/>
              </a:ext>
            </a:extLst>
          </p:cNvPr>
          <p:cNvSpPr/>
          <p:nvPr/>
        </p:nvSpPr>
        <p:spPr>
          <a:xfrm>
            <a:off x="6382340" y="46336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8EDA2-9891-416D-B1CD-5D0039E1F686}"/>
              </a:ext>
            </a:extLst>
          </p:cNvPr>
          <p:cNvSpPr/>
          <p:nvPr/>
        </p:nvSpPr>
        <p:spPr>
          <a:xfrm>
            <a:off x="7900988" y="1140749"/>
            <a:ext cx="414337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764968-E535-43D0-B172-F1BAAE654793}"/>
              </a:ext>
            </a:extLst>
          </p:cNvPr>
          <p:cNvCxnSpPr>
            <a:cxnSpLocks/>
          </p:cNvCxnSpPr>
          <p:nvPr/>
        </p:nvCxnSpPr>
        <p:spPr>
          <a:xfrm flipH="1">
            <a:off x="4572000" y="1528003"/>
            <a:ext cx="3328988" cy="2072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2">
            <a:extLst>
              <a:ext uri="{FF2B5EF4-FFF2-40B4-BE49-F238E27FC236}">
                <a16:creationId xmlns:a16="http://schemas.microsoft.com/office/drawing/2014/main" id="{DED8EA49-003F-441C-9432-AFC190F74E56}"/>
              </a:ext>
            </a:extLst>
          </p:cNvPr>
          <p:cNvSpPr txBox="1">
            <a:spLocks/>
          </p:cNvSpPr>
          <p:nvPr/>
        </p:nvSpPr>
        <p:spPr>
          <a:xfrm>
            <a:off x="1" y="759652"/>
            <a:ext cx="9143999" cy="1364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accent1"/>
                </a:solidFill>
              </a:rPr>
              <a:t>蓝色刷新按钮</a:t>
            </a:r>
            <a:endParaRPr lang="en-US" altLang="zh-CN" dirty="0">
              <a:solidFill>
                <a:schemeClr val="accent1"/>
              </a:solidFill>
            </a:endParaRPr>
          </a:p>
          <a:p>
            <a:pPr algn="l"/>
            <a:r>
              <a:rPr lang="zh-CN" altLang="en-US" dirty="0">
                <a:solidFill>
                  <a:schemeClr val="accent1"/>
                </a:solidFill>
              </a:rPr>
              <a:t>就是</a:t>
            </a:r>
            <a:r>
              <a:rPr lang="en-US" altLang="zh-CN" dirty="0">
                <a:solidFill>
                  <a:schemeClr val="accent1"/>
                </a:solidFill>
              </a:rPr>
              <a:t>Eclipse</a:t>
            </a:r>
            <a:r>
              <a:rPr lang="zh-CN" altLang="en-US" dirty="0">
                <a:solidFill>
                  <a:schemeClr val="accent1"/>
                </a:solidFill>
              </a:rPr>
              <a:t>的</a:t>
            </a:r>
            <a:r>
              <a:rPr lang="en-US" altLang="zh-CN" dirty="0">
                <a:solidFill>
                  <a:schemeClr val="accent1"/>
                </a:solidFill>
              </a:rPr>
              <a:t>Maven Update</a:t>
            </a:r>
          </a:p>
        </p:txBody>
      </p:sp>
    </p:spTree>
    <p:extLst>
      <p:ext uri="{BB962C8B-B14F-4D97-AF65-F5344CB8AC3E}">
        <p14:creationId xmlns:p14="http://schemas.microsoft.com/office/powerpoint/2010/main" val="8846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Maven </a:t>
            </a:r>
            <a:r>
              <a:rPr lang="zh-CN" altLang="en-US" dirty="0">
                <a:solidFill>
                  <a:schemeClr val="bg1"/>
                </a:solidFill>
              </a:rPr>
              <a:t>聚合模块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27001" y="5817430"/>
            <a:ext cx="9143999" cy="10405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项目窗口右键菜单可以添加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模块群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E43E29-84AB-4F32-B9BC-7891F525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42" y="873956"/>
            <a:ext cx="6230916" cy="463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6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编写项目</a:t>
            </a:r>
          </a:p>
        </p:txBody>
      </p:sp>
    </p:spTree>
    <p:extLst>
      <p:ext uri="{BB962C8B-B14F-4D97-AF65-F5344CB8AC3E}">
        <p14:creationId xmlns:p14="http://schemas.microsoft.com/office/powerpoint/2010/main" val="1047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 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F29C4-B933-4E14-8058-74AC20EF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10548730" cy="6147413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54F52E16-1D81-4B73-970B-A7200417D964}"/>
              </a:ext>
            </a:extLst>
          </p:cNvPr>
          <p:cNvSpPr txBox="1">
            <a:spLocks/>
          </p:cNvSpPr>
          <p:nvPr/>
        </p:nvSpPr>
        <p:spPr>
          <a:xfrm>
            <a:off x="-1" y="5830956"/>
            <a:ext cx="9144001" cy="10761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新建文件：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在项目窗体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FCAB0977-3A8F-4E85-B584-1C51236F6942}"/>
              </a:ext>
            </a:extLst>
          </p:cNvPr>
          <p:cNvSpPr txBox="1">
            <a:spLocks/>
          </p:cNvSpPr>
          <p:nvPr/>
        </p:nvSpPr>
        <p:spPr>
          <a:xfrm>
            <a:off x="6162261" y="1413700"/>
            <a:ext cx="2981739" cy="5897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Scratch</a:t>
            </a:r>
            <a:r>
              <a:rPr lang="zh-CN" altLang="en-US" dirty="0">
                <a:solidFill>
                  <a:srgbClr val="3AB35B"/>
                </a:solidFill>
              </a:rPr>
              <a:t>是草稿</a:t>
            </a:r>
          </a:p>
        </p:txBody>
      </p:sp>
    </p:spTree>
    <p:extLst>
      <p:ext uri="{BB962C8B-B14F-4D97-AF65-F5344CB8AC3E}">
        <p14:creationId xmlns:p14="http://schemas.microsoft.com/office/powerpoint/2010/main" val="20921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新建类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接口窗口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6F0C09-4918-4251-AC70-308DDEB9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1" y="2114291"/>
            <a:ext cx="6985018" cy="262941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78F5BC37-2CBC-4022-907D-215FFEE5523A}"/>
              </a:ext>
            </a:extLst>
          </p:cNvPr>
          <p:cNvSpPr txBox="1">
            <a:spLocks/>
          </p:cNvSpPr>
          <p:nvPr/>
        </p:nvSpPr>
        <p:spPr>
          <a:xfrm>
            <a:off x="1948069" y="4929065"/>
            <a:ext cx="5247861" cy="10967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可以直接输入包路径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Tab I </a:t>
            </a:r>
            <a:r>
              <a:rPr lang="zh-CN" altLang="en-US" dirty="0">
                <a:solidFill>
                  <a:srgbClr val="C00000"/>
                </a:solidFill>
              </a:rPr>
              <a:t>可以换接口 </a:t>
            </a:r>
            <a:r>
              <a:rPr lang="en-US" altLang="zh-CN" dirty="0">
                <a:solidFill>
                  <a:srgbClr val="C00000"/>
                </a:solidFill>
              </a:rPr>
              <a:t>interface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F08FA1-AA13-4D0E-AFFB-587A5E65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4724699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1" y="4029666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新建行：</a:t>
            </a:r>
            <a:r>
              <a:rPr lang="en-US" altLang="zh-CN" dirty="0">
                <a:solidFill>
                  <a:srgbClr val="3AB35B"/>
                </a:solidFill>
              </a:rPr>
              <a:t>Shift + Enter </a:t>
            </a:r>
            <a:r>
              <a:rPr lang="zh-CN" altLang="en-US" dirty="0">
                <a:solidFill>
                  <a:srgbClr val="3AB35B"/>
                </a:solidFill>
              </a:rPr>
              <a:t>不变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3896139" y="347629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main </a:t>
            </a:r>
            <a:r>
              <a:rPr lang="zh-CN" altLang="en-US" dirty="0">
                <a:solidFill>
                  <a:srgbClr val="C00000"/>
                </a:solidFill>
              </a:rPr>
              <a:t>变 </a:t>
            </a:r>
            <a:r>
              <a:rPr lang="en-US" altLang="zh-CN" dirty="0" err="1">
                <a:solidFill>
                  <a:srgbClr val="C00000"/>
                </a:solidFill>
              </a:rPr>
              <a:t>psvm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BB6807E0-6D61-4A52-9FCA-D555EBFDF5EA}"/>
              </a:ext>
            </a:extLst>
          </p:cNvPr>
          <p:cNvSpPr txBox="1">
            <a:spLocks/>
          </p:cNvSpPr>
          <p:nvPr/>
        </p:nvSpPr>
        <p:spPr>
          <a:xfrm>
            <a:off x="1" y="6244008"/>
            <a:ext cx="9144000" cy="6139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移动行：</a:t>
            </a:r>
            <a:r>
              <a:rPr lang="en-US" altLang="zh-CN" dirty="0">
                <a:solidFill>
                  <a:srgbClr val="3AB35B"/>
                </a:solidFill>
              </a:rPr>
              <a:t>Alt + </a:t>
            </a:r>
            <a:r>
              <a:rPr lang="zh-CN" altLang="en-US" dirty="0">
                <a:solidFill>
                  <a:srgbClr val="3AB35B"/>
                </a:solidFill>
              </a:rPr>
              <a:t>↕ </a:t>
            </a:r>
            <a:r>
              <a:rPr lang="zh-CN" altLang="en-US" dirty="0"/>
              <a:t>变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Shift + </a:t>
            </a:r>
            <a:r>
              <a:rPr lang="zh-CN" altLang="en-US" dirty="0">
                <a:solidFill>
                  <a:srgbClr val="3AB35B"/>
                </a:solidFill>
              </a:rPr>
              <a:t>↕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838EF91-B569-449D-A9B4-4DB0A80BDC9B}"/>
              </a:ext>
            </a:extLst>
          </p:cNvPr>
          <p:cNvSpPr txBox="1">
            <a:spLocks/>
          </p:cNvSpPr>
          <p:nvPr/>
        </p:nvSpPr>
        <p:spPr>
          <a:xfrm>
            <a:off x="1" y="4619387"/>
            <a:ext cx="9144000" cy="1071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zh-CN" altLang="en-US" dirty="0"/>
              <a:t>删除行：</a:t>
            </a:r>
            <a:r>
              <a:rPr lang="en-US" altLang="zh-CN" dirty="0">
                <a:solidFill>
                  <a:srgbClr val="3AB35B"/>
                </a:solidFill>
              </a:rPr>
              <a:t>Ctrl + D </a:t>
            </a:r>
            <a:r>
              <a:rPr lang="zh-CN" altLang="en-US" dirty="0"/>
              <a:t>变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Y</a:t>
            </a:r>
            <a:r>
              <a:rPr lang="zh-CN" altLang="en-US" dirty="0">
                <a:solidFill>
                  <a:srgbClr val="3AB35B"/>
                </a:solidFill>
              </a:rPr>
              <a:t>，</a:t>
            </a:r>
            <a:endParaRPr lang="en-US" altLang="zh-CN" dirty="0">
              <a:solidFill>
                <a:srgbClr val="3AB35B"/>
              </a:solidFill>
            </a:endParaRPr>
          </a:p>
          <a:p>
            <a:pPr algn="l">
              <a:lnSpc>
                <a:spcPct val="110000"/>
              </a:lnSpc>
            </a:pPr>
            <a:r>
              <a:rPr lang="zh-CN" altLang="en-US" dirty="0">
                <a:solidFill>
                  <a:srgbClr val="3AB35B"/>
                </a:solidFill>
              </a:rPr>
              <a:t>              一般用 </a:t>
            </a:r>
            <a:r>
              <a:rPr lang="en-US" altLang="zh-CN" dirty="0">
                <a:solidFill>
                  <a:srgbClr val="3AB35B"/>
                </a:solidFill>
              </a:rPr>
              <a:t>Ctrl + X </a:t>
            </a:r>
            <a:r>
              <a:rPr lang="zh-CN" altLang="en-US" dirty="0">
                <a:solidFill>
                  <a:srgbClr val="3AB35B"/>
                </a:solidFill>
              </a:rPr>
              <a:t>剪切行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32C7AF13-9113-4EC8-A081-5B3D533FB684}"/>
              </a:ext>
            </a:extLst>
          </p:cNvPr>
          <p:cNvSpPr txBox="1">
            <a:spLocks/>
          </p:cNvSpPr>
          <p:nvPr/>
        </p:nvSpPr>
        <p:spPr>
          <a:xfrm>
            <a:off x="0" y="5654287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复制行：</a:t>
            </a:r>
            <a:r>
              <a:rPr lang="en-US" altLang="zh-CN" dirty="0">
                <a:solidFill>
                  <a:srgbClr val="3AB35B"/>
                </a:solidFill>
              </a:rPr>
              <a:t>Ctrl + Alt + </a:t>
            </a:r>
            <a:r>
              <a:rPr lang="zh-CN" altLang="en-US" dirty="0">
                <a:solidFill>
                  <a:srgbClr val="3AB35B"/>
                </a:solidFill>
              </a:rPr>
              <a:t>↓</a:t>
            </a:r>
            <a:r>
              <a:rPr lang="en-US" altLang="zh-CN" dirty="0">
                <a:solidFill>
                  <a:srgbClr val="3AB35B"/>
                </a:solidFill>
              </a:rPr>
              <a:t> 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zh-CN" altLang="en-US" dirty="0"/>
              <a:t>变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D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System.out.println</a:t>
            </a:r>
            <a:r>
              <a:rPr lang="en-US" altLang="zh-CN" dirty="0">
                <a:solidFill>
                  <a:schemeClr val="bg1"/>
                </a:solidFill>
              </a:rPr>
              <a:t>() </a:t>
            </a:r>
            <a:r>
              <a:rPr lang="zh-CN" altLang="en-US" dirty="0">
                <a:solidFill>
                  <a:schemeClr val="bg1"/>
                </a:solidFill>
              </a:rPr>
              <a:t>输出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9E73ED4F-F563-491B-A68C-FD4F1270045F}"/>
              </a:ext>
            </a:extLst>
          </p:cNvPr>
          <p:cNvSpPr txBox="1">
            <a:spLocks/>
          </p:cNvSpPr>
          <p:nvPr/>
        </p:nvSpPr>
        <p:spPr>
          <a:xfrm>
            <a:off x="0" y="4523480"/>
            <a:ext cx="2703443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 err="1">
                <a:solidFill>
                  <a:srgbClr val="C00000"/>
                </a:solidFill>
              </a:rPr>
              <a:t>syso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sout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97A0066-2568-45A9-BF00-FBDB53A3E6F9}"/>
              </a:ext>
            </a:extLst>
          </p:cNvPr>
          <p:cNvSpPr txBox="1">
            <a:spLocks/>
          </p:cNvSpPr>
          <p:nvPr/>
        </p:nvSpPr>
        <p:spPr>
          <a:xfrm>
            <a:off x="0" y="5113201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运行程序：</a:t>
            </a:r>
            <a:r>
              <a:rPr lang="zh-CN" altLang="en-US" dirty="0">
                <a:solidFill>
                  <a:srgbClr val="3AB35B"/>
                </a:solidFill>
              </a:rPr>
              <a:t>点击左侧绿色箭头 </a:t>
            </a:r>
            <a:r>
              <a:rPr lang="en-US" altLang="zh-CN" dirty="0">
                <a:solidFill>
                  <a:srgbClr val="3AB35B"/>
                </a:solidFill>
              </a:rPr>
              <a:t>/ Ctrl + Shift +F10</a:t>
            </a:r>
            <a:endParaRPr lang="zh-CN" altLang="en-US" dirty="0">
              <a:solidFill>
                <a:srgbClr val="3AB35B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E8417-E26E-41FF-B6D7-925518B8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" y="759655"/>
            <a:ext cx="9142895" cy="3763825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6292643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鼠标中键：</a:t>
            </a:r>
            <a:r>
              <a:rPr lang="zh-CN" altLang="en-US" dirty="0">
                <a:solidFill>
                  <a:srgbClr val="3AB35B"/>
                </a:solidFill>
              </a:rPr>
              <a:t>关闭标签、粘贴、按住块选择、声明</a:t>
            </a:r>
          </a:p>
        </p:txBody>
      </p:sp>
    </p:spTree>
    <p:extLst>
      <p:ext uri="{BB962C8B-B14F-4D97-AF65-F5344CB8AC3E}">
        <p14:creationId xmlns:p14="http://schemas.microsoft.com/office/powerpoint/2010/main" val="18723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POJO </a:t>
            </a:r>
            <a:r>
              <a:rPr lang="zh-CN" altLang="en-US" dirty="0">
                <a:solidFill>
                  <a:schemeClr val="bg1"/>
                </a:solidFill>
              </a:rPr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BC4B3F-3E7A-4571-B672-9F2CBA34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52" y="2034209"/>
            <a:ext cx="7467496" cy="2789582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969D8E77-453E-4A7B-88FC-A4D0AE96A5DA}"/>
              </a:ext>
            </a:extLst>
          </p:cNvPr>
          <p:cNvSpPr txBox="1">
            <a:spLocks/>
          </p:cNvSpPr>
          <p:nvPr/>
        </p:nvSpPr>
        <p:spPr>
          <a:xfrm>
            <a:off x="1948069" y="5209485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POJO</a:t>
            </a:r>
            <a:r>
              <a:rPr lang="zh-CN" altLang="en-US" dirty="0">
                <a:solidFill>
                  <a:srgbClr val="C00000"/>
                </a:solidFill>
              </a:rPr>
              <a:t>（普通的类）编写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116C293-D7FE-4601-A1F5-25EDFB8546A4}"/>
              </a:ext>
            </a:extLst>
          </p:cNvPr>
          <p:cNvSpPr txBox="1">
            <a:spLocks/>
          </p:cNvSpPr>
          <p:nvPr/>
        </p:nvSpPr>
        <p:spPr>
          <a:xfrm>
            <a:off x="1948069" y="6025800"/>
            <a:ext cx="5247861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3AB35B"/>
                </a:solidFill>
              </a:rPr>
              <a:t>（可以使用 </a:t>
            </a:r>
            <a:r>
              <a:rPr lang="zh-CN" altLang="en-US" dirty="0">
                <a:solidFill>
                  <a:srgbClr val="3AB35B"/>
                </a:solidFill>
                <a:hlinkClick r:id="rId3" action="ppaction://hlinksldjump"/>
              </a:rPr>
              <a:t>逆向工程生成</a:t>
            </a:r>
            <a:r>
              <a:rPr lang="zh-CN" altLang="en-US" dirty="0">
                <a:solidFill>
                  <a:srgbClr val="3AB35B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51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getter/setter/</a:t>
            </a:r>
            <a:r>
              <a:rPr lang="zh-CN" altLang="en-US" dirty="0">
                <a:solidFill>
                  <a:schemeClr val="bg1"/>
                </a:solidFill>
              </a:rPr>
              <a:t>重写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/try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552360-C201-4C1A-B6E8-37152CFB4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9"/>
          <a:stretch/>
        </p:blipFill>
        <p:spPr>
          <a:xfrm>
            <a:off x="0" y="759654"/>
            <a:ext cx="6344529" cy="5113893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68C3285E-6E7C-4327-9CFC-36FF66D1169B}"/>
              </a:ext>
            </a:extLst>
          </p:cNvPr>
          <p:cNvSpPr txBox="1">
            <a:spLocks/>
          </p:cNvSpPr>
          <p:nvPr/>
        </p:nvSpPr>
        <p:spPr>
          <a:xfrm>
            <a:off x="0" y="577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生成菜单：</a:t>
            </a:r>
            <a:r>
              <a:rPr lang="en-US" altLang="zh-CN" dirty="0">
                <a:solidFill>
                  <a:srgbClr val="C00000"/>
                </a:solidFill>
              </a:rPr>
              <a:t>Alt + Shift + S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标题 2">
            <a:extLst>
              <a:ext uri="{FF2B5EF4-FFF2-40B4-BE49-F238E27FC236}">
                <a16:creationId xmlns:a16="http://schemas.microsoft.com/office/drawing/2014/main" id="{1839ADB9-9F99-4EDE-AC69-77D9387F145F}"/>
              </a:ext>
            </a:extLst>
          </p:cNvPr>
          <p:cNvSpPr txBox="1">
            <a:spLocks/>
          </p:cNvSpPr>
          <p:nvPr/>
        </p:nvSpPr>
        <p:spPr>
          <a:xfrm>
            <a:off x="0" y="63180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包围菜单：</a:t>
            </a:r>
            <a:r>
              <a:rPr lang="en-US" altLang="zh-CN" dirty="0">
                <a:solidFill>
                  <a:srgbClr val="3AB35B"/>
                </a:solidFill>
              </a:rPr>
              <a:t>Alt + Shift + Z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Alt + T 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37639EF3-20B9-40A6-A7F4-596F4CA1CC7B}"/>
              </a:ext>
            </a:extLst>
          </p:cNvPr>
          <p:cNvSpPr txBox="1">
            <a:spLocks/>
          </p:cNvSpPr>
          <p:nvPr/>
        </p:nvSpPr>
        <p:spPr>
          <a:xfrm>
            <a:off x="6141328" y="791155"/>
            <a:ext cx="3002672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B59989F-1312-4F0D-AE62-29EB9A448E88}"/>
              </a:ext>
            </a:extLst>
          </p:cNvPr>
          <p:cNvSpPr txBox="1">
            <a:spLocks/>
          </p:cNvSpPr>
          <p:nvPr/>
        </p:nvSpPr>
        <p:spPr>
          <a:xfrm>
            <a:off x="5905500" y="759654"/>
            <a:ext cx="3238500" cy="6688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实现：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I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8A54E779-D816-4778-9EAB-E31CAA81A0B1}"/>
              </a:ext>
            </a:extLst>
          </p:cNvPr>
          <p:cNvSpPr txBox="1">
            <a:spLocks/>
          </p:cNvSpPr>
          <p:nvPr/>
        </p:nvSpPr>
        <p:spPr>
          <a:xfrm>
            <a:off x="5905500" y="1428499"/>
            <a:ext cx="3238500" cy="6688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重写：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O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29D966-03EB-483D-8552-6E1B278B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9655"/>
            <a:ext cx="5838092" cy="401761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Ctrl + A </a:t>
            </a:r>
            <a:r>
              <a:rPr lang="zh-CN" altLang="en-US" dirty="0">
                <a:solidFill>
                  <a:schemeClr val="bg1"/>
                </a:solidFill>
              </a:rPr>
              <a:t>快速选中字段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-2" y="4777267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Alt + A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Alt + O </a:t>
            </a:r>
            <a:r>
              <a:rPr lang="zh-CN" altLang="en-US" dirty="0">
                <a:solidFill>
                  <a:srgbClr val="C00000"/>
                </a:solidFill>
              </a:rPr>
              <a:t>回车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Ctrl + A </a:t>
            </a:r>
            <a:r>
              <a:rPr lang="zh-CN" altLang="en-US" dirty="0">
                <a:solidFill>
                  <a:srgbClr val="C00000"/>
                </a:solidFill>
              </a:rPr>
              <a:t>全选后回车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-1" y="5380241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格式化：</a:t>
            </a:r>
            <a:r>
              <a:rPr lang="en-US" altLang="zh-CN" dirty="0">
                <a:solidFill>
                  <a:srgbClr val="3AB35B"/>
                </a:solidFill>
              </a:rPr>
              <a:t>Ctrl + Shift + F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3AB35B"/>
                </a:solidFill>
              </a:rPr>
              <a:t>  </a:t>
            </a:r>
            <a:r>
              <a:rPr lang="en-US" altLang="zh-CN" dirty="0">
                <a:solidFill>
                  <a:srgbClr val="3AB35B"/>
                </a:solidFill>
              </a:rPr>
              <a:t>Ctrl + Shift + L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inWanCheng\AppData\Roaming\feiq\RichOle\368904906.bmp">
            <a:extLst>
              <a:ext uri="{FF2B5EF4-FFF2-40B4-BE49-F238E27FC236}">
                <a16:creationId xmlns:a16="http://schemas.microsoft.com/office/drawing/2014/main" id="{011BCA07-5AEF-4B0B-AEB7-8C26B007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9655"/>
            <a:ext cx="9144000" cy="71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不关联 </a:t>
            </a:r>
            <a:r>
              <a:rPr lang="en-US" altLang="zh-CN" dirty="0">
                <a:solidFill>
                  <a:schemeClr val="bg1"/>
                </a:solidFill>
              </a:rPr>
              <a:t>.java 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527296" y="4768948"/>
            <a:ext cx="8616704" cy="20890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第一个是创建图标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第二个是关联文件，</a:t>
            </a:r>
            <a:r>
              <a:rPr lang="en-US" altLang="zh-CN" dirty="0">
                <a:solidFill>
                  <a:srgbClr val="C00000"/>
                </a:solidFill>
              </a:rPr>
              <a:t> Idea </a:t>
            </a:r>
            <a:r>
              <a:rPr lang="zh-CN" altLang="en-US" dirty="0">
                <a:solidFill>
                  <a:srgbClr val="C00000"/>
                </a:solidFill>
              </a:rPr>
              <a:t>太大所以不勾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/>
              <a:t>一般 </a:t>
            </a:r>
            <a:r>
              <a:rPr lang="en-US" altLang="zh-CN" dirty="0"/>
              <a:t>JDK 8 64</a:t>
            </a:r>
            <a:r>
              <a:rPr lang="zh-CN" altLang="en-US" dirty="0"/>
              <a:t>位，太新可能导致输入法异常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8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新变量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CC2C14F9-68C9-4F86-A504-A0C2440C4556}"/>
              </a:ext>
            </a:extLst>
          </p:cNvPr>
          <p:cNvSpPr txBox="1">
            <a:spLocks/>
          </p:cNvSpPr>
          <p:nvPr/>
        </p:nvSpPr>
        <p:spPr>
          <a:xfrm>
            <a:off x="0" y="4266786"/>
            <a:ext cx="9144000" cy="11296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新变量：</a:t>
            </a:r>
            <a:r>
              <a:rPr lang="en-US" altLang="zh-CN" dirty="0">
                <a:solidFill>
                  <a:srgbClr val="C00000"/>
                </a:solidFill>
              </a:rPr>
              <a:t>Shift + Alt + L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Ctrl + Alt + V</a:t>
            </a: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             </a:t>
            </a:r>
            <a:r>
              <a:rPr lang="zh-CN" altLang="en-US" dirty="0">
                <a:solidFill>
                  <a:srgbClr val="C00000"/>
                </a:solidFill>
              </a:rPr>
              <a:t>按两次赋值到已有变量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DC2EB61-C62A-4FEC-BE56-1D7851E91BDC}"/>
              </a:ext>
            </a:extLst>
          </p:cNvPr>
          <p:cNvSpPr txBox="1">
            <a:spLocks/>
          </p:cNvSpPr>
          <p:nvPr/>
        </p:nvSpPr>
        <p:spPr>
          <a:xfrm>
            <a:off x="0" y="8961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/>
              <a:t>Declare final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Alt + F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B76A5B-CA31-4D53-A980-3DFB164C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58" y="1728788"/>
            <a:ext cx="6135642" cy="2243138"/>
          </a:xfrm>
          <a:prstGeom prst="rect">
            <a:avLst/>
          </a:prstGeo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11E55AD1-8844-43EF-B846-EC9727F43A62}"/>
              </a:ext>
            </a:extLst>
          </p:cNvPr>
          <p:cNvSpPr txBox="1">
            <a:spLocks/>
          </p:cNvSpPr>
          <p:nvPr/>
        </p:nvSpPr>
        <p:spPr>
          <a:xfrm>
            <a:off x="0" y="5647564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重命名：</a:t>
            </a:r>
            <a:r>
              <a:rPr lang="en-US" altLang="zh-CN" dirty="0">
                <a:solidFill>
                  <a:srgbClr val="3AB35B"/>
                </a:solidFill>
              </a:rPr>
              <a:t>Shift + F6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579D8A4A-2AE9-4217-8648-0737525622AC}"/>
              </a:ext>
            </a:extLst>
          </p:cNvPr>
          <p:cNvSpPr txBox="1">
            <a:spLocks/>
          </p:cNvSpPr>
          <p:nvPr/>
        </p:nvSpPr>
        <p:spPr>
          <a:xfrm>
            <a:off x="0" y="6268279"/>
            <a:ext cx="9144000" cy="5897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移动：</a:t>
            </a:r>
            <a:r>
              <a:rPr lang="en-US" altLang="zh-CN" dirty="0">
                <a:solidFill>
                  <a:srgbClr val="3AB35B"/>
                </a:solidFill>
              </a:rPr>
              <a:t>F6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文档注释</a:t>
            </a:r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8212BF0-A70B-4551-92D7-26472962F8F5}"/>
              </a:ext>
            </a:extLst>
          </p:cNvPr>
          <p:cNvSpPr txBox="1">
            <a:spLocks/>
          </p:cNvSpPr>
          <p:nvPr/>
        </p:nvSpPr>
        <p:spPr>
          <a:xfrm>
            <a:off x="0" y="6098345"/>
            <a:ext cx="9144000" cy="7596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添加文档注释：</a:t>
            </a:r>
            <a:r>
              <a:rPr lang="en-US" altLang="zh-CN" dirty="0">
                <a:solidFill>
                  <a:srgbClr val="C00000"/>
                </a:solidFill>
              </a:rPr>
              <a:t> Alt + Shift + J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Ctrl + \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F52C85-3BBE-4F5E-A06A-D42857DD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94" y="759655"/>
            <a:ext cx="6314412" cy="4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dirty="0"/>
              <a:t>新建</a:t>
            </a:r>
            <a:r>
              <a:rPr lang="en-US" altLang="zh-CN" sz="7200" dirty="0"/>
              <a:t>Web</a:t>
            </a:r>
            <a:r>
              <a:rPr lang="zh-CN" altLang="en-US" sz="7200" dirty="0"/>
              <a:t>项目</a:t>
            </a:r>
          </a:p>
        </p:txBody>
      </p:sp>
    </p:spTree>
    <p:extLst>
      <p:ext uri="{BB962C8B-B14F-4D97-AF65-F5344CB8AC3E}">
        <p14:creationId xmlns:p14="http://schemas.microsoft.com/office/powerpoint/2010/main" val="348243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新建项目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AF29C2-2041-4339-923D-67F37891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92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Java EE Web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1ED5DB-818F-45EC-996F-25115BA7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11038345" cy="6098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3483C6-44F2-4925-9EA6-02A0C3B0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3"/>
            <a:ext cx="11038344" cy="7202148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3193774" y="6451600"/>
            <a:ext cx="5950226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注意 </a:t>
            </a:r>
            <a:r>
              <a:rPr lang="en-US" altLang="zh-CN" dirty="0">
                <a:solidFill>
                  <a:srgbClr val="C00000"/>
                </a:solidFill>
              </a:rPr>
              <a:t>Java EE 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才有 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01599" y="1511295"/>
            <a:ext cx="2534603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A6B10A-681E-4FCB-96F2-9188E0C1B053}"/>
              </a:ext>
            </a:extLst>
          </p:cNvPr>
          <p:cNvSpPr/>
          <p:nvPr/>
        </p:nvSpPr>
        <p:spPr>
          <a:xfrm flipV="1">
            <a:off x="4136029" y="2037173"/>
            <a:ext cx="6760571" cy="36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2699703" y="5735219"/>
            <a:ext cx="1669098" cy="66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5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778A34-284C-4457-898A-E894A259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4368801" cy="3001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1638E9-972B-4438-827C-D38B9389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7423"/>
            <a:ext cx="9144000" cy="539795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修改默认 </a:t>
            </a:r>
            <a:r>
              <a:rPr lang="en-US" altLang="zh-CN" dirty="0">
                <a:solidFill>
                  <a:schemeClr val="bg1"/>
                </a:solidFill>
              </a:rPr>
              <a:t>JDK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53D6D8B-0E88-412E-94ED-6B68A49F6D8E}"/>
              </a:ext>
            </a:extLst>
          </p:cNvPr>
          <p:cNvSpPr txBox="1">
            <a:spLocks/>
          </p:cNvSpPr>
          <p:nvPr/>
        </p:nvSpPr>
        <p:spPr>
          <a:xfrm>
            <a:off x="5319861" y="1294617"/>
            <a:ext cx="2873078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修改默认</a:t>
            </a:r>
            <a:r>
              <a:rPr lang="en-US" altLang="zh-CN" dirty="0">
                <a:solidFill>
                  <a:srgbClr val="C00000"/>
                </a:solidFill>
              </a:rPr>
              <a:t>JDK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B3FEA-91F9-4463-9271-3E0207CB24A5}"/>
              </a:ext>
            </a:extLst>
          </p:cNvPr>
          <p:cNvSpPr/>
          <p:nvPr/>
        </p:nvSpPr>
        <p:spPr>
          <a:xfrm flipV="1">
            <a:off x="1723868" y="4992661"/>
            <a:ext cx="3207896" cy="39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7BCE8-5A43-4498-A98B-E5A612303D73}"/>
              </a:ext>
            </a:extLst>
          </p:cNvPr>
          <p:cNvSpPr/>
          <p:nvPr/>
        </p:nvSpPr>
        <p:spPr>
          <a:xfrm flipV="1">
            <a:off x="1723868" y="6099351"/>
            <a:ext cx="442209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4B15F78-87BE-40FF-A071-2CA085C80243}"/>
              </a:ext>
            </a:extLst>
          </p:cNvPr>
          <p:cNvCxnSpPr>
            <a:cxnSpLocks/>
          </p:cNvCxnSpPr>
          <p:nvPr/>
        </p:nvCxnSpPr>
        <p:spPr>
          <a:xfrm>
            <a:off x="1244184" y="3429001"/>
            <a:ext cx="1648918" cy="1986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添加库</a:t>
            </a:r>
          </a:p>
        </p:txBody>
      </p:sp>
    </p:spTree>
    <p:extLst>
      <p:ext uri="{BB962C8B-B14F-4D97-AF65-F5344CB8AC3E}">
        <p14:creationId xmlns:p14="http://schemas.microsoft.com/office/powerpoint/2010/main" val="8858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添加文件夹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CD711-1429-4B84-BF2F-4EB4F3F0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9163325" cy="7708484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2301DB97-9705-469E-93EE-E3CBE4B5A624}"/>
              </a:ext>
            </a:extLst>
          </p:cNvPr>
          <p:cNvSpPr txBox="1">
            <a:spLocks/>
          </p:cNvSpPr>
          <p:nvPr/>
        </p:nvSpPr>
        <p:spPr>
          <a:xfrm>
            <a:off x="0" y="5502167"/>
            <a:ext cx="9144000" cy="13558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开关项目窗体：</a:t>
            </a:r>
            <a:r>
              <a:rPr lang="en-US" altLang="zh-CN" dirty="0">
                <a:solidFill>
                  <a:srgbClr val="C00000"/>
                </a:solidFill>
              </a:rPr>
              <a:t>Alt + 1</a:t>
            </a:r>
          </a:p>
          <a:p>
            <a:pPr algn="l">
              <a:lnSpc>
                <a:spcPct val="100000"/>
              </a:lnSpc>
            </a:pPr>
            <a:r>
              <a:rPr lang="zh-CN" altLang="en-US" dirty="0">
                <a:solidFill>
                  <a:sysClr val="windowText" lastClr="000000"/>
                </a:solidFill>
              </a:rPr>
              <a:t>添加文件夹：</a:t>
            </a:r>
            <a:r>
              <a:rPr lang="en-US" altLang="zh-CN" dirty="0">
                <a:solidFill>
                  <a:srgbClr val="C00000"/>
                </a:solidFill>
              </a:rPr>
              <a:t>Alt + Ins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Enter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放入 </a:t>
            </a:r>
            <a:r>
              <a:rPr lang="en-US" altLang="zh-CN" dirty="0">
                <a:solidFill>
                  <a:schemeClr val="bg1"/>
                </a:solidFill>
              </a:rPr>
              <a:t>jar </a:t>
            </a:r>
            <a:r>
              <a:rPr lang="zh-CN" altLang="en-US" dirty="0">
                <a:solidFill>
                  <a:schemeClr val="bg1"/>
                </a:solidFill>
              </a:rPr>
              <a:t>添加为库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BC3C1-7BEE-4928-91AE-A39CA80B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4"/>
            <a:ext cx="5194852" cy="4364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845975-65AC-45A9-88BB-398DB09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31" y="5124279"/>
            <a:ext cx="4509869" cy="1733721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371EB975-26B1-47D6-95A0-88A71AAD96A6}"/>
              </a:ext>
            </a:extLst>
          </p:cNvPr>
          <p:cNvSpPr txBox="1">
            <a:spLocks/>
          </p:cNvSpPr>
          <p:nvPr/>
        </p:nvSpPr>
        <p:spPr>
          <a:xfrm>
            <a:off x="0" y="5256801"/>
            <a:ext cx="4572000" cy="16011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把 </a:t>
            </a:r>
            <a:r>
              <a:rPr lang="en-US" altLang="zh-CN" dirty="0">
                <a:solidFill>
                  <a:srgbClr val="C00000"/>
                </a:solidFill>
              </a:rPr>
              <a:t>jar </a:t>
            </a:r>
            <a:r>
              <a:rPr lang="zh-CN" altLang="en-US" dirty="0">
                <a:solidFill>
                  <a:srgbClr val="C00000"/>
                </a:solidFill>
              </a:rPr>
              <a:t>文件放入后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就有添加为库选项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85334B3-7AA7-4069-8036-C33FBB144FDC}"/>
              </a:ext>
            </a:extLst>
          </p:cNvPr>
          <p:cNvSpPr txBox="1">
            <a:spLocks/>
          </p:cNvSpPr>
          <p:nvPr/>
        </p:nvSpPr>
        <p:spPr>
          <a:xfrm>
            <a:off x="5283591" y="759654"/>
            <a:ext cx="3771669" cy="1160065"/>
          </a:xfrm>
          <a:prstGeom prst="wedgeRectCallout">
            <a:avLst>
              <a:gd name="adj1" fmla="val -97668"/>
              <a:gd name="adj2" fmla="val 21650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Show in Explorer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文件夹中打开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8B2167-50F9-4990-A145-C21D108C7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51" y="1919719"/>
            <a:ext cx="1398149" cy="2500081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75360452-DEB7-4811-B30A-DEB0CD4699D1}"/>
              </a:ext>
            </a:extLst>
          </p:cNvPr>
          <p:cNvSpPr txBox="1">
            <a:spLocks/>
          </p:cNvSpPr>
          <p:nvPr/>
        </p:nvSpPr>
        <p:spPr>
          <a:xfrm>
            <a:off x="5194852" y="3964214"/>
            <a:ext cx="3771669" cy="1160065"/>
          </a:xfrm>
          <a:prstGeom prst="wedgeRectCallout">
            <a:avLst>
              <a:gd name="adj1" fmla="val -101397"/>
              <a:gd name="adj2" fmla="val -36938"/>
            </a:avLst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3AB35B"/>
                </a:solidFill>
              </a:rPr>
              <a:t>Directory Path</a:t>
            </a:r>
          </a:p>
          <a:p>
            <a:r>
              <a:rPr lang="zh-CN" altLang="en-US" dirty="0">
                <a:solidFill>
                  <a:srgbClr val="3AB35B"/>
                </a:solidFill>
              </a:rPr>
              <a:t>显示文件夹层级</a:t>
            </a:r>
          </a:p>
        </p:txBody>
      </p:sp>
    </p:spTree>
    <p:extLst>
      <p:ext uri="{BB962C8B-B14F-4D97-AF65-F5344CB8AC3E}">
        <p14:creationId xmlns:p14="http://schemas.microsoft.com/office/powerpoint/2010/main" val="14808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/>
              <a:t>JSP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63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inWanCheng\AppData\Roaming\feiq\RichOle\129829566.bmp">
            <a:extLst>
              <a:ext uri="{FF2B5EF4-FFF2-40B4-BE49-F238E27FC236}">
                <a16:creationId xmlns:a16="http://schemas.microsoft.com/office/drawing/2014/main" id="{2AD8C788-C8C5-46FF-A6E0-44934700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532"/>
            <a:ext cx="5781822" cy="18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92A3CE-0F0B-4643-B78B-AA75B8C0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63170"/>
            <a:ext cx="4726745" cy="146304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汉化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93924-DB05-47E4-A4F6-18DE3B1C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" y="4139418"/>
            <a:ext cx="9143021" cy="271858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3909A3-EB44-4CB8-A2E5-0DC389C9DD04}"/>
              </a:ext>
            </a:extLst>
          </p:cNvPr>
          <p:cNvCxnSpPr>
            <a:cxnSpLocks/>
          </p:cNvCxnSpPr>
          <p:nvPr/>
        </p:nvCxnSpPr>
        <p:spPr>
          <a:xfrm>
            <a:off x="520505" y="3981157"/>
            <a:ext cx="1355349" cy="175385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98249070-5FE4-428C-AD9D-7F5FC6268CA4}"/>
              </a:ext>
            </a:extLst>
          </p:cNvPr>
          <p:cNvSpPr/>
          <p:nvPr/>
        </p:nvSpPr>
        <p:spPr>
          <a:xfrm>
            <a:off x="6775777" y="4139418"/>
            <a:ext cx="492369" cy="292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D14B06CC-4525-4204-84E0-3381CD01E3FB}"/>
              </a:ext>
            </a:extLst>
          </p:cNvPr>
          <p:cNvSpPr txBox="1">
            <a:spLocks/>
          </p:cNvSpPr>
          <p:nvPr/>
        </p:nvSpPr>
        <p:spPr>
          <a:xfrm>
            <a:off x="0" y="759655"/>
            <a:ext cx="9144000" cy="33762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/>
              <a:t>可以在</a:t>
            </a:r>
            <a:r>
              <a:rPr lang="en-US" altLang="zh-CN" dirty="0"/>
              <a:t>lib</a:t>
            </a:r>
            <a:r>
              <a:rPr lang="zh-CN" altLang="en-US" dirty="0"/>
              <a:t>里创建一个“汉化包”文件夹</a:t>
            </a:r>
            <a:endParaRPr lang="en-US" altLang="zh-CN" dirty="0"/>
          </a:p>
          <a:p>
            <a:pPr algn="r"/>
            <a:r>
              <a:rPr lang="zh-CN" altLang="en-US" dirty="0"/>
              <a:t>创建两个文件：汉化</a:t>
            </a:r>
            <a:r>
              <a:rPr lang="en-US" altLang="zh-CN" dirty="0"/>
              <a:t>.bat</a:t>
            </a:r>
            <a:r>
              <a:rPr lang="zh-CN" altLang="en-US" dirty="0"/>
              <a:t>，内容如下</a:t>
            </a:r>
            <a:endParaRPr lang="en-US" altLang="zh-CN" dirty="0"/>
          </a:p>
          <a:p>
            <a:pPr algn="r"/>
            <a:r>
              <a:rPr lang="en-US" altLang="zh-CN" i="1" dirty="0">
                <a:solidFill>
                  <a:srgbClr val="C00000"/>
                </a:solidFill>
              </a:rPr>
              <a:t>move resources_cn.jar ..\resources_cn.jar</a:t>
            </a:r>
          </a:p>
          <a:p>
            <a:pPr algn="r"/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/>
              <a:t>去除汉化</a:t>
            </a:r>
            <a:r>
              <a:rPr lang="en-US" altLang="zh-CN" dirty="0"/>
              <a:t>.bat</a:t>
            </a:r>
            <a:r>
              <a:rPr lang="zh-CN" altLang="en-US" dirty="0"/>
              <a:t>，内容如下</a:t>
            </a:r>
            <a:endParaRPr lang="en-US" altLang="zh-CN" dirty="0"/>
          </a:p>
          <a:p>
            <a:pPr algn="r"/>
            <a:r>
              <a:rPr lang="en-US" altLang="zh-CN" i="1" dirty="0">
                <a:solidFill>
                  <a:srgbClr val="C00000"/>
                </a:solidFill>
              </a:rPr>
              <a:t>move ..\resources_cn.jar resources_cn.jar</a:t>
            </a:r>
          </a:p>
          <a:p>
            <a:pPr algn="r"/>
            <a:r>
              <a:rPr lang="zh-CN" altLang="en-US" dirty="0"/>
              <a:t>汉化有</a:t>
            </a:r>
            <a:r>
              <a:rPr lang="en-US" altLang="zh-CN" dirty="0"/>
              <a:t>bug</a:t>
            </a:r>
            <a:r>
              <a:rPr lang="zh-CN" altLang="en-US" dirty="0"/>
              <a:t>，有些界面打不开，而且速度慢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00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619D01-121C-426B-81E8-9BAC81AE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759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jq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安装 </a:t>
            </a:r>
            <a:r>
              <a:rPr lang="en-US" altLang="zh-CN" dirty="0">
                <a:solidFill>
                  <a:srgbClr val="C00000"/>
                </a:solidFill>
              </a:rPr>
              <a:t>JavaScript </a:t>
            </a:r>
            <a:r>
              <a:rPr lang="zh-CN" altLang="en-US" dirty="0">
                <a:solidFill>
                  <a:srgbClr val="C00000"/>
                </a:solidFill>
              </a:rPr>
              <a:t>库让 </a:t>
            </a:r>
            <a:r>
              <a:rPr lang="en-US" altLang="zh-CN" dirty="0">
                <a:solidFill>
                  <a:srgbClr val="C00000"/>
                </a:solidFill>
              </a:rPr>
              <a:t>jQuery </a:t>
            </a:r>
            <a:r>
              <a:rPr lang="zh-CN" altLang="en-US" dirty="0">
                <a:solidFill>
                  <a:srgbClr val="C00000"/>
                </a:solidFill>
              </a:rPr>
              <a:t>有提示</a:t>
            </a:r>
          </a:p>
        </p:txBody>
      </p:sp>
    </p:spTree>
    <p:extLst>
      <p:ext uri="{BB962C8B-B14F-4D97-AF65-F5344CB8AC3E}">
        <p14:creationId xmlns:p14="http://schemas.microsoft.com/office/powerpoint/2010/main" val="18410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DC58BF-F221-4DFF-BD72-02A024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520531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31092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/>
              <a:t>修复：</a:t>
            </a:r>
            <a:r>
              <a:rPr lang="en-US" altLang="zh-CN" dirty="0">
                <a:solidFill>
                  <a:srgbClr val="C00000"/>
                </a:solidFill>
              </a:rPr>
              <a:t>Ctrl +1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sz="4000" dirty="0">
                <a:solidFill>
                  <a:srgbClr val="C00000"/>
                </a:solidFill>
              </a:rPr>
              <a:t>Alt + Enter (</a:t>
            </a:r>
            <a:r>
              <a:rPr lang="zh-CN" altLang="en-US" sz="4000" dirty="0">
                <a:solidFill>
                  <a:srgbClr val="C00000"/>
                </a:solidFill>
              </a:rPr>
              <a:t>配合</a:t>
            </a:r>
            <a:r>
              <a:rPr lang="en-US" altLang="zh-CN" sz="4000" dirty="0">
                <a:solidFill>
                  <a:srgbClr val="C00000"/>
                </a:solidFill>
              </a:rPr>
              <a:t>F2</a:t>
            </a:r>
            <a:r>
              <a:rPr lang="zh-CN" altLang="en-US" sz="4000" dirty="0">
                <a:solidFill>
                  <a:srgbClr val="C00000"/>
                </a:solidFill>
              </a:rPr>
              <a:t>）</a:t>
            </a:r>
            <a:endParaRPr lang="en-US" altLang="zh-CN" sz="4000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/>
              <a:t>声明：</a:t>
            </a:r>
            <a:r>
              <a:rPr lang="en-US" altLang="zh-CN" dirty="0">
                <a:solidFill>
                  <a:srgbClr val="C00000"/>
                </a:solidFill>
              </a:rPr>
              <a:t>Ctrl </a:t>
            </a:r>
            <a:r>
              <a:rPr lang="zh-CN" altLang="en-US" dirty="0">
                <a:solidFill>
                  <a:srgbClr val="C00000"/>
                </a:solidFill>
              </a:rPr>
              <a:t>按住左键、中键、</a:t>
            </a:r>
            <a:r>
              <a:rPr lang="en-US" altLang="zh-CN" dirty="0" err="1">
                <a:solidFill>
                  <a:srgbClr val="C00000"/>
                </a:solidFill>
              </a:rPr>
              <a:t>Ctrl+B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247B7-497D-4C57-BF2C-7DA37BD1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97" y="4279032"/>
            <a:ext cx="4228064" cy="94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E961ED28-7D4C-48E2-ACCB-38F24A6BDC49}"/>
              </a:ext>
            </a:extLst>
          </p:cNvPr>
          <p:cNvSpPr txBox="1">
            <a:spLocks/>
          </p:cNvSpPr>
          <p:nvPr/>
        </p:nvSpPr>
        <p:spPr>
          <a:xfrm>
            <a:off x="3759030" y="1692533"/>
            <a:ext cx="541606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000" dirty="0">
                <a:solidFill>
                  <a:srgbClr val="C00000"/>
                </a:solidFill>
              </a:rPr>
              <a:t>注释</a:t>
            </a:r>
            <a:r>
              <a:rPr lang="en-US" altLang="zh-CN" sz="4000" dirty="0">
                <a:solidFill>
                  <a:srgbClr val="C00000"/>
                </a:solidFill>
              </a:rPr>
              <a:t>EL</a:t>
            </a:r>
            <a:r>
              <a:rPr lang="zh-CN" altLang="en-US" sz="4000" dirty="0">
                <a:solidFill>
                  <a:srgbClr val="C00000"/>
                </a:solidFill>
              </a:rPr>
              <a:t>表达式使有提示</a:t>
            </a:r>
          </a:p>
        </p:txBody>
      </p:sp>
    </p:spTree>
    <p:extLst>
      <p:ext uri="{BB962C8B-B14F-4D97-AF65-F5344CB8AC3E}">
        <p14:creationId xmlns:p14="http://schemas.microsoft.com/office/powerpoint/2010/main" val="15863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提示注解示例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DA0CB-1478-4D8F-AED9-D072A61D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2757" cy="40906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980661" y="1219200"/>
            <a:ext cx="6056243" cy="357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4585DC89-9B9A-431E-978D-B9D84D598856}"/>
              </a:ext>
            </a:extLst>
          </p:cNvPr>
          <p:cNvSpPr txBox="1">
            <a:spLocks/>
          </p:cNvSpPr>
          <p:nvPr/>
        </p:nvSpPr>
        <p:spPr>
          <a:xfrm>
            <a:off x="-1242" y="4850295"/>
            <a:ext cx="9143999" cy="188330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&lt;%--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--&gt;		</a:t>
            </a:r>
            <a:r>
              <a:rPr lang="en-US" altLang="zh-CN" dirty="0">
                <a:solidFill>
                  <a:srgbClr val="C00000"/>
                </a:solidFill>
              </a:rPr>
              <a:t>Ctrl +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&lt;!-- --&gt;		C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Tab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在 </a:t>
            </a:r>
            <a:r>
              <a:rPr lang="en-US" altLang="zh-CN" sz="8000" dirty="0"/>
              <a:t>Tomcat </a:t>
            </a:r>
            <a:r>
              <a:rPr lang="zh-CN" altLang="en-US" sz="8000" dirty="0"/>
              <a:t>运行</a:t>
            </a:r>
          </a:p>
        </p:txBody>
      </p:sp>
    </p:spTree>
    <p:extLst>
      <p:ext uri="{BB962C8B-B14F-4D97-AF65-F5344CB8AC3E}">
        <p14:creationId xmlns:p14="http://schemas.microsoft.com/office/powerpoint/2010/main" val="120130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CD8B9E-3ED9-4C5C-8480-45F6B188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110"/>
            <a:ext cx="7098392" cy="608589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 </a:t>
            </a:r>
            <a:r>
              <a:rPr lang="en-US" altLang="zh-CN" dirty="0">
                <a:solidFill>
                  <a:schemeClr val="bg1"/>
                </a:solidFill>
              </a:rPr>
              <a:t>/ </a:t>
            </a:r>
            <a:r>
              <a:rPr lang="zh-CN" altLang="en-US" dirty="0">
                <a:solidFill>
                  <a:schemeClr val="bg1"/>
                </a:solidFill>
              </a:rPr>
              <a:t>重载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4455321" y="2774308"/>
            <a:ext cx="4688679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Tomcat</a:t>
            </a:r>
            <a:r>
              <a:rPr lang="zh-CN" altLang="en-US" dirty="0">
                <a:solidFill>
                  <a:srgbClr val="C00000"/>
                </a:solidFill>
              </a:rPr>
              <a:t>点击绿色箭头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239712" y="4839286"/>
            <a:ext cx="280233" cy="289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6023B5-6403-4520-93B2-B97DA68B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60" y="4564401"/>
            <a:ext cx="2295525" cy="23145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DF6195-FD6F-4334-A887-70B5374F6BD3}"/>
              </a:ext>
            </a:extLst>
          </p:cNvPr>
          <p:cNvCxnSpPr>
            <a:cxnSpLocks/>
          </p:cNvCxnSpPr>
          <p:nvPr/>
        </p:nvCxnSpPr>
        <p:spPr>
          <a:xfrm>
            <a:off x="505877" y="4983981"/>
            <a:ext cx="6496524" cy="737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8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48B2A4-5DDB-49CF-8552-C5DC0937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541"/>
            <a:ext cx="6799660" cy="603428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运行配置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设置启动后浏览器打开的页面、端口等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225549" y="4229100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AC46AF-1E3E-4366-AA4A-CE48ED79F926}"/>
              </a:ext>
            </a:extLst>
          </p:cNvPr>
          <p:cNvSpPr/>
          <p:nvPr/>
        </p:nvSpPr>
        <p:spPr>
          <a:xfrm>
            <a:off x="323846" y="2127155"/>
            <a:ext cx="1689101" cy="335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A9E278-223D-4646-A7C9-4DC1C4FAFD99}"/>
              </a:ext>
            </a:extLst>
          </p:cNvPr>
          <p:cNvSpPr/>
          <p:nvPr/>
        </p:nvSpPr>
        <p:spPr>
          <a:xfrm>
            <a:off x="323846" y="1828800"/>
            <a:ext cx="901704" cy="22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2198A-015E-4366-BA4F-14970D365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18" y="795801"/>
            <a:ext cx="5246282" cy="92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E457913-E7C1-4067-803B-8FCAA9B9DE40}"/>
              </a:ext>
            </a:extLst>
          </p:cNvPr>
          <p:cNvCxnSpPr>
            <a:cxnSpLocks/>
          </p:cNvCxnSpPr>
          <p:nvPr/>
        </p:nvCxnSpPr>
        <p:spPr>
          <a:xfrm flipH="1">
            <a:off x="1225550" y="1457325"/>
            <a:ext cx="2846388" cy="3714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0ED4FF5-F6C8-4130-9C82-BCED94FCA32E}"/>
              </a:ext>
            </a:extLst>
          </p:cNvPr>
          <p:cNvCxnSpPr>
            <a:cxnSpLocks/>
          </p:cNvCxnSpPr>
          <p:nvPr/>
        </p:nvCxnSpPr>
        <p:spPr>
          <a:xfrm flipH="1">
            <a:off x="4957763" y="1071563"/>
            <a:ext cx="842962" cy="214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8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7F7622-70E8-4BCA-B7AE-0FF77B4B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2925" y="759654"/>
            <a:ext cx="12337815" cy="958951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Tomcat </a:t>
            </a:r>
            <a:r>
              <a:rPr lang="zh-CN" altLang="en-US" dirty="0">
                <a:solidFill>
                  <a:schemeClr val="bg1"/>
                </a:solidFill>
              </a:rPr>
              <a:t>资源目录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2143125" y="6320177"/>
            <a:ext cx="6952060" cy="5175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设置目录访问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A5EEEA-3DB3-4DEF-BB94-8467D5DA2227}"/>
              </a:ext>
            </a:extLst>
          </p:cNvPr>
          <p:cNvSpPr/>
          <p:nvPr/>
        </p:nvSpPr>
        <p:spPr>
          <a:xfrm>
            <a:off x="171664" y="2663771"/>
            <a:ext cx="8786356" cy="759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8000" dirty="0" err="1"/>
              <a:t>SpringBoot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6956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C2432-0D86-4CBB-AC69-CAEDA571E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654"/>
            <a:ext cx="9144000" cy="619552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 </a:t>
            </a:r>
            <a:r>
              <a:rPr lang="en-US" altLang="zh-CN" dirty="0">
                <a:solidFill>
                  <a:schemeClr val="bg1"/>
                </a:solidFill>
              </a:rPr>
              <a:t>Spring </a:t>
            </a:r>
            <a:r>
              <a:rPr lang="en-US" altLang="zh-CN" dirty="0" err="1">
                <a:solidFill>
                  <a:schemeClr val="bg1"/>
                </a:solidFill>
              </a:rPr>
              <a:t>Initializr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79FE5EAD-B375-4D16-BFA9-6FA1BBF3F98E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上面写着需要联网才能创建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（没有网络可以用 </a:t>
            </a:r>
            <a:r>
              <a:rPr lang="en-US" altLang="zh-CN" dirty="0">
                <a:solidFill>
                  <a:srgbClr val="C00000"/>
                </a:solidFill>
              </a:rPr>
              <a:t>Maven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5D1C95-EBAB-40C0-9F71-A78D629F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9" cy="619797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配置 </a:t>
            </a:r>
            <a:r>
              <a:rPr lang="en-US" altLang="zh-CN" dirty="0">
                <a:solidFill>
                  <a:schemeClr val="bg1"/>
                </a:solidFill>
              </a:rPr>
              <a:t>Spring Boot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2BD56A90-4342-4B40-9C37-6C51B4A75DC9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项目类型可选 </a:t>
            </a:r>
            <a:r>
              <a:rPr lang="en-US" altLang="zh-CN" dirty="0">
                <a:solidFill>
                  <a:srgbClr val="C00000"/>
                </a:solidFill>
              </a:rPr>
              <a:t>Maven Project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Maven POM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打包类型可以选 </a:t>
            </a:r>
            <a:r>
              <a:rPr lang="en-US" altLang="zh-CN" dirty="0">
                <a:solidFill>
                  <a:srgbClr val="C00000"/>
                </a:solidFill>
              </a:rPr>
              <a:t>Jar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POM </a:t>
            </a:r>
            <a:r>
              <a:rPr lang="zh-CN" altLang="en-US" dirty="0">
                <a:solidFill>
                  <a:srgbClr val="C00000"/>
                </a:solidFill>
              </a:rPr>
              <a:t>等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7BEA40-2BFE-4BE8-9822-62AC00AB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20" y="516987"/>
            <a:ext cx="5957961" cy="779904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打开默认设置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B3AEB-B8CD-47FE-AEB4-CB37ADFD8857}"/>
              </a:ext>
            </a:extLst>
          </p:cNvPr>
          <p:cNvSpPr/>
          <p:nvPr/>
        </p:nvSpPr>
        <p:spPr>
          <a:xfrm>
            <a:off x="5050303" y="5943451"/>
            <a:ext cx="1392702" cy="5698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F3FAA50-2D2B-425D-9FDB-ACF01819F26B}"/>
              </a:ext>
            </a:extLst>
          </p:cNvPr>
          <p:cNvSpPr txBox="1">
            <a:spLocks/>
          </p:cNvSpPr>
          <p:nvPr/>
        </p:nvSpPr>
        <p:spPr>
          <a:xfrm>
            <a:off x="0" y="4543014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没打开项目前先进行默认配置</a:t>
            </a:r>
          </a:p>
        </p:txBody>
      </p:sp>
    </p:spTree>
    <p:extLst>
      <p:ext uri="{BB962C8B-B14F-4D97-AF65-F5344CB8AC3E}">
        <p14:creationId xmlns:p14="http://schemas.microsoft.com/office/powerpoint/2010/main" val="28552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 </a:t>
            </a:r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启动器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8C27-2FB4-4373-BAE8-ED65E4B8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166883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303520"/>
            <a:ext cx="9143999" cy="15544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 err="1">
                <a:solidFill>
                  <a:srgbClr val="C00000"/>
                </a:solidFill>
              </a:rPr>
              <a:t>DevTools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热部署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Web </a:t>
            </a:r>
            <a:r>
              <a:rPr lang="zh-CN" altLang="en-US" dirty="0">
                <a:solidFill>
                  <a:srgbClr val="C00000"/>
                </a:solidFill>
              </a:rPr>
              <a:t>支持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F4746-AE3D-4A37-8B6C-B139CB15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3998" cy="502805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Spring Boot </a:t>
            </a:r>
            <a:r>
              <a:rPr lang="zh-CN" altLang="en-US" dirty="0">
                <a:solidFill>
                  <a:schemeClr val="bg1"/>
                </a:solidFill>
              </a:rPr>
              <a:t>项目 </a:t>
            </a:r>
            <a:r>
              <a:rPr lang="en-US" altLang="zh-CN" dirty="0" err="1">
                <a:solidFill>
                  <a:schemeClr val="bg1"/>
                </a:solidFill>
              </a:rPr>
              <a:t>jsp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72596B55-F7EE-4946-8038-B6F2BE6CF8AC}"/>
              </a:ext>
            </a:extLst>
          </p:cNvPr>
          <p:cNvSpPr txBox="1">
            <a:spLocks/>
          </p:cNvSpPr>
          <p:nvPr/>
        </p:nvSpPr>
        <p:spPr>
          <a:xfrm>
            <a:off x="1" y="5787714"/>
            <a:ext cx="9143999" cy="10702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dirty="0">
                <a:solidFill>
                  <a:srgbClr val="C00000"/>
                </a:solidFill>
              </a:rPr>
              <a:t>JSP </a:t>
            </a:r>
            <a:r>
              <a:rPr lang="zh-CN" altLang="en-US" dirty="0">
                <a:solidFill>
                  <a:srgbClr val="C00000"/>
                </a:solidFill>
              </a:rPr>
              <a:t>放置路径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en-US" altLang="zh-CN" dirty="0">
                <a:solidFill>
                  <a:srgbClr val="C00000"/>
                </a:solidFill>
              </a:rPr>
              <a:t>resources\META-INF\resources\WEB-INF\jsp</a:t>
            </a:r>
          </a:p>
        </p:txBody>
      </p:sp>
    </p:spTree>
    <p:extLst>
      <p:ext uri="{BB962C8B-B14F-4D97-AF65-F5344CB8AC3E}">
        <p14:creationId xmlns:p14="http://schemas.microsoft.com/office/powerpoint/2010/main" val="5745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【</a:t>
            </a:r>
            <a:r>
              <a:rPr lang="zh-CN" altLang="en-US" sz="8000" dirty="0"/>
              <a:t>技巧篇</a:t>
            </a:r>
            <a:r>
              <a:rPr lang="en-US" altLang="zh-CN" sz="8000" dirty="0"/>
              <a:t>】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85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常用技巧</a:t>
            </a:r>
          </a:p>
        </p:txBody>
      </p:sp>
    </p:spTree>
    <p:extLst>
      <p:ext uri="{BB962C8B-B14F-4D97-AF65-F5344CB8AC3E}">
        <p14:creationId xmlns:p14="http://schemas.microsoft.com/office/powerpoint/2010/main" val="8170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14EF4F-8E19-457D-B26A-35F6BB0D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7513983" cy="839202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自动生成测试快捷键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65AA2C-582B-40E0-9D1D-B246F49DDB5C}"/>
              </a:ext>
            </a:extLst>
          </p:cNvPr>
          <p:cNvSpPr/>
          <p:nvPr/>
        </p:nvSpPr>
        <p:spPr>
          <a:xfrm>
            <a:off x="2040835" y="1391478"/>
            <a:ext cx="5168348" cy="530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298D8F12-6A4F-4732-8F91-A1A37E696D97}"/>
              </a:ext>
            </a:extLst>
          </p:cNvPr>
          <p:cNvSpPr txBox="1">
            <a:spLocks/>
          </p:cNvSpPr>
          <p:nvPr/>
        </p:nvSpPr>
        <p:spPr>
          <a:xfrm>
            <a:off x="3273287" y="5744815"/>
            <a:ext cx="5870713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</a:rPr>
              <a:t>Ctrl + Shift + T </a:t>
            </a:r>
            <a:r>
              <a:rPr lang="zh-CN" altLang="en-US" dirty="0">
                <a:solidFill>
                  <a:srgbClr val="C00000"/>
                </a:solidFill>
              </a:rPr>
              <a:t>自动生成测试</a:t>
            </a:r>
          </a:p>
        </p:txBody>
      </p:sp>
    </p:spTree>
    <p:extLst>
      <p:ext uri="{BB962C8B-B14F-4D97-AF65-F5344CB8AC3E}">
        <p14:creationId xmlns:p14="http://schemas.microsoft.com/office/powerpoint/2010/main" val="20170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036958-E9A5-4973-8A6F-F41D8122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5444197" cy="71590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剪切板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F879F49-74A1-41AF-B64C-7EA21A6B08E2}"/>
              </a:ext>
            </a:extLst>
          </p:cNvPr>
          <p:cNvSpPr txBox="1">
            <a:spLocks/>
          </p:cNvSpPr>
          <p:nvPr/>
        </p:nvSpPr>
        <p:spPr>
          <a:xfrm>
            <a:off x="1" y="513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剪切板粘贴（历史）：</a:t>
            </a:r>
            <a:r>
              <a:rPr lang="en-US" altLang="zh-CN" dirty="0">
                <a:solidFill>
                  <a:srgbClr val="C00000"/>
                </a:solidFill>
              </a:rPr>
              <a:t>Ctrl + Shift + V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63C26D75-DEA9-4988-81CA-BF7503A11A1C}"/>
              </a:ext>
            </a:extLst>
          </p:cNvPr>
          <p:cNvSpPr txBox="1">
            <a:spLocks/>
          </p:cNvSpPr>
          <p:nvPr/>
        </p:nvSpPr>
        <p:spPr>
          <a:xfrm>
            <a:off x="0" y="567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复制路径：</a:t>
            </a:r>
            <a:r>
              <a:rPr lang="en-US" altLang="zh-CN" dirty="0">
                <a:solidFill>
                  <a:srgbClr val="3AB35B"/>
                </a:solidFill>
              </a:rPr>
              <a:t>Ctrl + Shift + C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08EDBB-9C5A-44EB-AAB4-190C85A62FE5}"/>
              </a:ext>
            </a:extLst>
          </p:cNvPr>
          <p:cNvSpPr txBox="1">
            <a:spLocks/>
          </p:cNvSpPr>
          <p:nvPr/>
        </p:nvSpPr>
        <p:spPr>
          <a:xfrm>
            <a:off x="-1" y="6216900"/>
            <a:ext cx="9144001" cy="540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重做：</a:t>
            </a:r>
            <a:r>
              <a:rPr lang="en-US" altLang="zh-CN" dirty="0">
                <a:solidFill>
                  <a:srgbClr val="3AB35B"/>
                </a:solidFill>
              </a:rPr>
              <a:t>Ctrl + Y </a:t>
            </a:r>
            <a:r>
              <a:rPr lang="zh-CN" altLang="en-US" dirty="0">
                <a:solidFill>
                  <a:srgbClr val="000000"/>
                </a:solidFill>
              </a:rPr>
              <a:t>变</a:t>
            </a:r>
            <a:r>
              <a:rPr lang="zh-CN" altLang="en-US" dirty="0">
                <a:solidFill>
                  <a:srgbClr val="3AB35B"/>
                </a:solidFill>
              </a:rPr>
              <a:t> </a:t>
            </a:r>
            <a:r>
              <a:rPr lang="en-US" altLang="zh-CN" dirty="0">
                <a:solidFill>
                  <a:srgbClr val="3AB35B"/>
                </a:solidFill>
              </a:rPr>
              <a:t>Ctrl + Shift + Z</a:t>
            </a:r>
            <a:endParaRPr lang="zh-CN" altLang="en-US" dirty="0">
              <a:solidFill>
                <a:srgbClr val="3AB3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E2EAE9-A684-43E8-9D83-57AC1EE1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4822"/>
            <a:ext cx="9301164" cy="758276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收藏夹应用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4857751" y="889000"/>
            <a:ext cx="3765550" cy="49911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800475" y="6072187"/>
            <a:ext cx="485776" cy="5429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82D003DA-CFDD-4484-BE9D-0424FEA22D2D}"/>
              </a:ext>
            </a:extLst>
          </p:cNvPr>
          <p:cNvSpPr txBox="1">
            <a:spLocks/>
          </p:cNvSpPr>
          <p:nvPr/>
        </p:nvSpPr>
        <p:spPr>
          <a:xfrm>
            <a:off x="5084764" y="5408701"/>
            <a:ext cx="4233864" cy="5602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标签上右键全部收藏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120E0E-09B6-49F3-9E30-C3ADD1EBDE9D}"/>
              </a:ext>
            </a:extLst>
          </p:cNvPr>
          <p:cNvSpPr/>
          <p:nvPr/>
        </p:nvSpPr>
        <p:spPr>
          <a:xfrm>
            <a:off x="237711" y="1285730"/>
            <a:ext cx="2971799" cy="8716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:a16="http://schemas.microsoft.com/office/drawing/2014/main" id="{E3349681-87A8-4F13-893E-D8BE8C00B43E}"/>
              </a:ext>
            </a:extLst>
          </p:cNvPr>
          <p:cNvSpPr txBox="1">
            <a:spLocks/>
          </p:cNvSpPr>
          <p:nvPr/>
        </p:nvSpPr>
        <p:spPr>
          <a:xfrm>
            <a:off x="-17464" y="4043185"/>
            <a:ext cx="3800475" cy="16456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Alt+2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打开收藏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Shift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按住选中多个</a:t>
            </a:r>
            <a:endParaRPr lang="en-US" altLang="zh-CN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Enter 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打开全部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869C2FF-AD69-4E6C-9920-40FF8E4B49A2}"/>
              </a:ext>
            </a:extLst>
          </p:cNvPr>
          <p:cNvCxnSpPr>
            <a:cxnSpLocks/>
          </p:cNvCxnSpPr>
          <p:nvPr/>
        </p:nvCxnSpPr>
        <p:spPr>
          <a:xfrm flipV="1">
            <a:off x="3643313" y="1285731"/>
            <a:ext cx="642938" cy="520079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E91EF5-9D5D-4D47-A75F-2219A4E05F4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09510" y="1285730"/>
            <a:ext cx="1076741" cy="4358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2">
            <a:extLst>
              <a:ext uri="{FF2B5EF4-FFF2-40B4-BE49-F238E27FC236}">
                <a16:creationId xmlns:a16="http://schemas.microsoft.com/office/drawing/2014/main" id="{758BC8DF-6909-4C3B-9498-036F3D73A028}"/>
              </a:ext>
            </a:extLst>
          </p:cNvPr>
          <p:cNvSpPr txBox="1">
            <a:spLocks/>
          </p:cNvSpPr>
          <p:nvPr/>
        </p:nvSpPr>
        <p:spPr>
          <a:xfrm>
            <a:off x="5216714" y="725430"/>
            <a:ext cx="3047623" cy="560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defTabSz="474779"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effectLst/>
              </a:rPr>
              <a:t>2.</a:t>
            </a:r>
            <a:r>
              <a:rPr lang="zh-CN" altLang="en-US" dirty="0">
                <a:effectLst/>
              </a:rPr>
              <a:t>关闭所有标签</a:t>
            </a:r>
          </a:p>
        </p:txBody>
      </p:sp>
    </p:spTree>
    <p:extLst>
      <p:ext uri="{BB962C8B-B14F-4D97-AF65-F5344CB8AC3E}">
        <p14:creationId xmlns:p14="http://schemas.microsoft.com/office/powerpoint/2010/main" val="3610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E6B145-5F49-4C4D-9907-4D877798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72756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保存当前标签和展开状态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3F7D839-CFC5-43ED-BC02-7239EA0EBEBF}"/>
              </a:ext>
            </a:extLst>
          </p:cNvPr>
          <p:cNvCxnSpPr>
            <a:cxnSpLocks/>
          </p:cNvCxnSpPr>
          <p:nvPr/>
        </p:nvCxnSpPr>
        <p:spPr>
          <a:xfrm>
            <a:off x="3151163" y="1491175"/>
            <a:ext cx="1420837" cy="379827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43C181A-9D3D-49C9-906F-083F2B02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4357" y="-1747972"/>
            <a:ext cx="7000767" cy="438509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5EFD8FA-1E49-410B-9A93-E6D716C8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859"/>
            <a:ext cx="9144000" cy="528941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task </a:t>
            </a:r>
            <a:r>
              <a:rPr lang="zh-CN" altLang="en-US" dirty="0">
                <a:solidFill>
                  <a:schemeClr val="bg1"/>
                </a:solidFill>
              </a:rPr>
              <a:t>任务服务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 flipV="1">
            <a:off x="4149969" y="4669572"/>
            <a:ext cx="3615288" cy="19844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>
            <a:off x="6316394" y="4669572"/>
            <a:ext cx="281354" cy="1301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1E91EF5-9D5D-4D47-A75F-2219A4E05F4D}"/>
              </a:ext>
            </a:extLst>
          </p:cNvPr>
          <p:cNvCxnSpPr>
            <a:cxnSpLocks/>
          </p:cNvCxnSpPr>
          <p:nvPr/>
        </p:nvCxnSpPr>
        <p:spPr>
          <a:xfrm>
            <a:off x="2011680" y="1478684"/>
            <a:ext cx="5753577" cy="9097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42C60E7-00C0-418A-889E-23587457246A}"/>
              </a:ext>
            </a:extLst>
          </p:cNvPr>
          <p:cNvSpPr/>
          <p:nvPr/>
        </p:nvSpPr>
        <p:spPr>
          <a:xfrm>
            <a:off x="7765257" y="2388467"/>
            <a:ext cx="1378743" cy="44695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F71F3D-EFCE-424E-B27F-9341FBA6F50E}"/>
              </a:ext>
            </a:extLst>
          </p:cNvPr>
          <p:cNvSpPr/>
          <p:nvPr/>
        </p:nvSpPr>
        <p:spPr>
          <a:xfrm>
            <a:off x="1209136" y="4322170"/>
            <a:ext cx="6373349" cy="3342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9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1758A9-077C-4475-A29F-3124BEA1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4"/>
            <a:ext cx="4850957" cy="609834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最近打开与最近编辑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400BE146-18F7-40F1-A410-FF1EC4D6462B}"/>
              </a:ext>
            </a:extLst>
          </p:cNvPr>
          <p:cNvSpPr txBox="1">
            <a:spLocks/>
          </p:cNvSpPr>
          <p:nvPr/>
        </p:nvSpPr>
        <p:spPr>
          <a:xfrm>
            <a:off x="0" y="5348766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最近编辑文件：</a:t>
            </a:r>
            <a:r>
              <a:rPr lang="en-US" altLang="zh-CN" dirty="0">
                <a:solidFill>
                  <a:srgbClr val="C00000"/>
                </a:solidFill>
              </a:rPr>
              <a:t>Ctrl + Shift + E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4993FE70-7BFE-4935-82D0-38C8FE9F1D64}"/>
              </a:ext>
            </a:extLst>
          </p:cNvPr>
          <p:cNvSpPr txBox="1">
            <a:spLocks/>
          </p:cNvSpPr>
          <p:nvPr/>
        </p:nvSpPr>
        <p:spPr>
          <a:xfrm>
            <a:off x="1" y="5951741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上一编辑位置：</a:t>
            </a:r>
            <a:r>
              <a:rPr lang="en-US" altLang="zh-CN" dirty="0">
                <a:solidFill>
                  <a:srgbClr val="3AB35B"/>
                </a:solidFill>
              </a:rPr>
              <a:t>Ctrl + Shift + Backspace</a:t>
            </a:r>
            <a:endParaRPr lang="zh-CN" altLang="en-US" dirty="0">
              <a:solidFill>
                <a:srgbClr val="3AB35B"/>
              </a:solidFill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948BACD0-E54A-45B5-A40B-5214995B1A9E}"/>
              </a:ext>
            </a:extLst>
          </p:cNvPr>
          <p:cNvSpPr txBox="1">
            <a:spLocks/>
          </p:cNvSpPr>
          <p:nvPr/>
        </p:nvSpPr>
        <p:spPr>
          <a:xfrm>
            <a:off x="0" y="4743994"/>
            <a:ext cx="9144001" cy="6029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/>
              <a:t>最近打开文件：</a:t>
            </a:r>
            <a:r>
              <a:rPr lang="en-US" altLang="zh-CN" dirty="0">
                <a:solidFill>
                  <a:srgbClr val="C00000"/>
                </a:solidFill>
              </a:rPr>
              <a:t>Ctrl + E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7A9C3F-3191-4674-85BC-7BBE23D2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5"/>
            <a:ext cx="8544393" cy="44010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打开项目时打开默认设置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77376E-C3D6-4313-8304-7F27E55B3699}"/>
              </a:ext>
            </a:extLst>
          </p:cNvPr>
          <p:cNvSpPr/>
          <p:nvPr/>
        </p:nvSpPr>
        <p:spPr>
          <a:xfrm flipV="1">
            <a:off x="266490" y="4321115"/>
            <a:ext cx="8008079" cy="475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F5F22C8C-6959-4AFE-A601-9619D7F398AC}"/>
              </a:ext>
            </a:extLst>
          </p:cNvPr>
          <p:cNvSpPr txBox="1">
            <a:spLocks/>
          </p:cNvSpPr>
          <p:nvPr/>
        </p:nvSpPr>
        <p:spPr>
          <a:xfrm>
            <a:off x="1" y="5285158"/>
            <a:ext cx="9143999" cy="15728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如果打开项目的情况下在这里打开默认配置</a:t>
            </a:r>
          </a:p>
        </p:txBody>
      </p:sp>
    </p:spTree>
    <p:extLst>
      <p:ext uri="{BB962C8B-B14F-4D97-AF65-F5344CB8AC3E}">
        <p14:creationId xmlns:p14="http://schemas.microsoft.com/office/powerpoint/2010/main" val="18881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8B2C51-A949-4D91-85E1-6F681DF0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53"/>
            <a:ext cx="9144000" cy="418896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自带历史版本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>
            <a:off x="6357938" y="1517704"/>
            <a:ext cx="2200276" cy="282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>
            <a:off x="3929063" y="1800225"/>
            <a:ext cx="100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0" y="5340297"/>
            <a:ext cx="9143999" cy="15031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在做改动时经常放置标签是个好习惯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olidFill>
                  <a:srgbClr val="C00000"/>
                </a:solidFill>
              </a:rPr>
              <a:t>Alt + ` </a:t>
            </a:r>
            <a:r>
              <a:rPr lang="zh-CN" altLang="en-US" dirty="0">
                <a:solidFill>
                  <a:srgbClr val="C00000"/>
                </a:solidFill>
              </a:rPr>
              <a:t>打开</a:t>
            </a:r>
            <a:r>
              <a:rPr lang="en-US" altLang="zh-CN" dirty="0">
                <a:solidFill>
                  <a:srgbClr val="C00000"/>
                </a:solidFill>
              </a:rPr>
              <a:t>(VCS)</a:t>
            </a:r>
            <a:r>
              <a:rPr lang="zh-CN" altLang="en-US" dirty="0">
                <a:solidFill>
                  <a:srgbClr val="C00000"/>
                </a:solidFill>
              </a:rPr>
              <a:t>版本控制弹窗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这个默认功能保留的时间版本不长，推荐用</a:t>
            </a:r>
            <a:r>
              <a:rPr lang="en-US" altLang="zh-CN" dirty="0">
                <a:solidFill>
                  <a:srgbClr val="C00000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68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271E6D-171F-4DC1-9192-F2EC1F0DAF4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52359"/>
            <a:ext cx="10559213" cy="909265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查看某行代码是谁改的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0" y="5340297"/>
            <a:ext cx="9143999" cy="15031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7572AE-ED11-4E62-A4DF-45EDB5E2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54" y="3971330"/>
            <a:ext cx="2799197" cy="51616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C887CC7-466F-4A8F-A116-2B16481B27C9}"/>
              </a:ext>
            </a:extLst>
          </p:cNvPr>
          <p:cNvCxnSpPr>
            <a:cxnSpLocks/>
          </p:cNvCxnSpPr>
          <p:nvPr/>
        </p:nvCxnSpPr>
        <p:spPr>
          <a:xfrm flipH="1" flipV="1">
            <a:off x="605293" y="3429000"/>
            <a:ext cx="1731507" cy="649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4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09D0C63-BB4A-4D38-AAE7-2D5B8B68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8102992" cy="4976782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850252D-1D41-4BD6-A737-4C90448A8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04108"/>
              </p:ext>
            </p:extLst>
          </p:nvPr>
        </p:nvGraphicFramePr>
        <p:xfrm>
          <a:off x="-1" y="4541520"/>
          <a:ext cx="9144000" cy="2316480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633047">
                  <a:extLst>
                    <a:ext uri="{9D8B030D-6E8A-4147-A177-3AD203B41FA5}">
                      <a16:colId xmlns:a16="http://schemas.microsoft.com/office/drawing/2014/main" val="237665485"/>
                    </a:ext>
                  </a:extLst>
                </a:gridCol>
                <a:gridCol w="2644726">
                  <a:extLst>
                    <a:ext uri="{9D8B030D-6E8A-4147-A177-3AD203B41FA5}">
                      <a16:colId xmlns:a16="http://schemas.microsoft.com/office/drawing/2014/main" val="4051536422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val="822957333"/>
                    </a:ext>
                  </a:extLst>
                </a:gridCol>
                <a:gridCol w="5219113">
                  <a:extLst>
                    <a:ext uri="{9D8B030D-6E8A-4147-A177-3AD203B41FA5}">
                      <a16:colId xmlns:a16="http://schemas.microsoft.com/office/drawing/2014/main" val="3327743460"/>
                    </a:ext>
                  </a:extLst>
                </a:gridCol>
              </a:tblGrid>
              <a:tr h="476671">
                <a:tc>
                  <a:txBody>
                    <a:bodyPr/>
                    <a:lstStyle/>
                    <a:p>
                      <a:endParaRPr lang="zh-CN" alt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进入里面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F7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返回外面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Shift + 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1385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endParaRPr lang="zh-CN" altLang="en-US" sz="32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下一语句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F8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计算式子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Alt   + F8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58880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endParaRPr lang="zh-CN" altLang="en-US" sz="32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继续运行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F9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到光标处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Alt   + F9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67915"/>
                  </a:ext>
                </a:extLst>
              </a:tr>
              <a:tr h="476671">
                <a:tc>
                  <a:txBody>
                    <a:bodyPr/>
                    <a:lstStyle/>
                    <a:p>
                      <a:endParaRPr lang="zh-CN" alt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返回上一个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200" b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747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dirty="0">
                          <a:solidFill>
                            <a:srgbClr val="C00000"/>
                          </a:solidFill>
                        </a:rPr>
                        <a:t>断点位置 </a:t>
                      </a:r>
                      <a:r>
                        <a:rPr lang="en-US" altLang="zh-CN" sz="3200" b="0" dirty="0">
                          <a:solidFill>
                            <a:srgbClr val="C00000"/>
                          </a:solidFill>
                        </a:rPr>
                        <a:t>Alt   + F10</a:t>
                      </a:r>
                      <a:endParaRPr lang="zh-CN" altLang="en-US" sz="32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29672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条件断点 与 调试按钮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3812419" y="1979667"/>
            <a:ext cx="3588153" cy="19483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单击设置断点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右击设置条件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重新运行 </a:t>
            </a:r>
            <a:r>
              <a:rPr lang="en-US" altLang="zh-CN" dirty="0">
                <a:solidFill>
                  <a:srgbClr val="C00000"/>
                </a:solidFill>
              </a:rPr>
              <a:t>Ctrl +F5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A7DFB3-C226-41B7-B99E-C00432AD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96" y="6399094"/>
            <a:ext cx="403323" cy="367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493654-8455-43B8-AFCA-50219885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4" y="5219473"/>
            <a:ext cx="401179" cy="3671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3C2EA8-600F-4347-A4C1-10024126A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8" y="6399094"/>
            <a:ext cx="399093" cy="3296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35F720-73A4-4744-B09A-D2AA0C1A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301" y="4643807"/>
            <a:ext cx="399093" cy="3666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448D90-D0C4-44E9-930C-2D0A58BF0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841" y="5219473"/>
            <a:ext cx="401178" cy="3662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123B7C-043B-4DAE-AF5C-860D246F6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490" y="5828563"/>
            <a:ext cx="381880" cy="3615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6C1D3A-8394-490C-82F3-BF87E4043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77" y="5834562"/>
            <a:ext cx="381879" cy="3471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7CBE52E-332E-49F2-8CB5-6E7EF7BABD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" y="4637982"/>
            <a:ext cx="421615" cy="3641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A73906-C031-4D14-9C7E-B37EA8ACF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0575" y="3423246"/>
            <a:ext cx="303077" cy="35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FD867A-F780-47BC-A319-605F1A9E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307"/>
            <a:ext cx="11115415" cy="40146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455B6A-3AC9-4FFF-B2FF-27A44B8D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59655"/>
            <a:ext cx="9144001" cy="191766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远程调试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C8B309-4F52-488C-AAD5-33DD3E34F9F7}"/>
              </a:ext>
            </a:extLst>
          </p:cNvPr>
          <p:cNvSpPr/>
          <p:nvPr/>
        </p:nvSpPr>
        <p:spPr>
          <a:xfrm>
            <a:off x="-1" y="2677323"/>
            <a:ext cx="9144000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java</a:t>
            </a:r>
          </a:p>
          <a:p>
            <a:r>
              <a:rPr lang="zh-CN" altLang="en-US" sz="2000" dirty="0"/>
              <a:t>-Xdebug</a:t>
            </a:r>
          </a:p>
          <a:p>
            <a:r>
              <a:rPr lang="zh-CN" altLang="en-US" sz="2000" dirty="0"/>
              <a:t>-Xnoagent</a:t>
            </a:r>
          </a:p>
          <a:p>
            <a:r>
              <a:rPr lang="zh-CN" altLang="en-US" sz="2000" dirty="0"/>
              <a:t>-Djava.comepiler=NONE</a:t>
            </a:r>
          </a:p>
          <a:p>
            <a:r>
              <a:rPr lang="zh-CN" altLang="en-US" sz="2000" dirty="0"/>
              <a:t>-Xrunjdwp:transport=dt_socket,server=y,suspend=n,address=5</a:t>
            </a:r>
            <a:r>
              <a:rPr lang="en-US" altLang="zh-CN" sz="2000" dirty="0"/>
              <a:t>00</a:t>
            </a:r>
            <a:r>
              <a:rPr lang="zh-CN" altLang="en-US" sz="2000" dirty="0"/>
              <a:t>5</a:t>
            </a:r>
          </a:p>
        </p:txBody>
      </p:sp>
      <p:sp>
        <p:nvSpPr>
          <p:cNvPr id="6" name="标题 2">
            <a:extLst>
              <a:ext uri="{FF2B5EF4-FFF2-40B4-BE49-F238E27FC236}">
                <a16:creationId xmlns:a16="http://schemas.microsoft.com/office/drawing/2014/main" id="{EA3E5D1B-A2C1-414A-9A34-620595EDA4F6}"/>
              </a:ext>
            </a:extLst>
          </p:cNvPr>
          <p:cNvSpPr txBox="1">
            <a:spLocks/>
          </p:cNvSpPr>
          <p:nvPr/>
        </p:nvSpPr>
        <p:spPr>
          <a:xfrm>
            <a:off x="3251202" y="2804139"/>
            <a:ext cx="5892798" cy="12497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被调试端加入以下 </a:t>
            </a:r>
            <a:r>
              <a:rPr lang="en-US" altLang="zh-CN" dirty="0">
                <a:solidFill>
                  <a:srgbClr val="C00000"/>
                </a:solidFill>
              </a:rPr>
              <a:t>VM </a:t>
            </a:r>
            <a:r>
              <a:rPr lang="zh-CN" altLang="en-US" dirty="0">
                <a:solidFill>
                  <a:srgbClr val="C00000"/>
                </a:solidFill>
              </a:rPr>
              <a:t>参数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调试端设置好 </a:t>
            </a:r>
            <a:r>
              <a:rPr lang="en-US" altLang="zh-CN" dirty="0">
                <a:solidFill>
                  <a:srgbClr val="C00000"/>
                </a:solidFill>
              </a:rPr>
              <a:t>IP </a:t>
            </a:r>
            <a:r>
              <a:rPr lang="zh-CN" altLang="en-US" dirty="0">
                <a:solidFill>
                  <a:srgbClr val="C00000"/>
                </a:solidFill>
              </a:rPr>
              <a:t>和 </a:t>
            </a:r>
            <a:r>
              <a:rPr lang="en-US" altLang="zh-CN" dirty="0">
                <a:solidFill>
                  <a:srgbClr val="C00000"/>
                </a:solidFill>
              </a:rPr>
              <a:t>Port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790A94-EE21-4AE1-B1F0-E3A148A7FE9D}"/>
              </a:ext>
            </a:extLst>
          </p:cNvPr>
          <p:cNvSpPr/>
          <p:nvPr/>
        </p:nvSpPr>
        <p:spPr>
          <a:xfrm>
            <a:off x="8650514" y="2375215"/>
            <a:ext cx="261257" cy="263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8000" dirty="0"/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6418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1CF8D7-4140-4CB0-B696-8097DC98E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638" y="759655"/>
            <a:ext cx="4586361" cy="55708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添加数据源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604139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添加数据源的两种方法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668FF7B-46D0-44BD-89C0-487868226D81}"/>
              </a:ext>
            </a:extLst>
          </p:cNvPr>
          <p:cNvCxnSpPr>
            <a:cxnSpLocks/>
          </p:cNvCxnSpPr>
          <p:nvPr/>
        </p:nvCxnSpPr>
        <p:spPr>
          <a:xfrm flipH="1" flipV="1">
            <a:off x="6682154" y="2194560"/>
            <a:ext cx="2222695" cy="24055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590E146-25A9-4ADB-854C-D65530A3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6" y="759655"/>
            <a:ext cx="4616402" cy="479708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8E74BEE-0D34-4F79-BE7D-E0B9B9B7324D}"/>
              </a:ext>
            </a:extLst>
          </p:cNvPr>
          <p:cNvCxnSpPr/>
          <p:nvPr/>
        </p:nvCxnSpPr>
        <p:spPr>
          <a:xfrm>
            <a:off x="4572000" y="759655"/>
            <a:ext cx="0" cy="557080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>
            <a:extLst>
              <a:ext uri="{FF2B5EF4-FFF2-40B4-BE49-F238E27FC236}">
                <a16:creationId xmlns:a16="http://schemas.microsoft.com/office/drawing/2014/main" id="{8365173C-E64A-48E2-9DB1-0F22E4FFEC19}"/>
              </a:ext>
            </a:extLst>
          </p:cNvPr>
          <p:cNvSpPr txBox="1">
            <a:spLocks/>
          </p:cNvSpPr>
          <p:nvPr/>
        </p:nvSpPr>
        <p:spPr>
          <a:xfrm>
            <a:off x="4181974" y="1167618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7004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083EF8-DFC9-47F9-9887-17B06EFD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654995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填写账号密码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0" y="5201006"/>
            <a:ext cx="9144001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zh-CN" altLang="en-US" dirty="0">
                <a:solidFill>
                  <a:srgbClr val="C00000"/>
                </a:solidFill>
              </a:rPr>
              <a:t>填写账号密码，</a:t>
            </a:r>
            <a:endParaRPr lang="en-US" altLang="zh-CN" dirty="0">
              <a:solidFill>
                <a:srgbClr val="C00000"/>
              </a:solidFill>
            </a:endParaRPr>
          </a:p>
          <a:p>
            <a:pPr algn="r"/>
            <a:r>
              <a:rPr lang="zh-CN" altLang="en-US" dirty="0">
                <a:solidFill>
                  <a:srgbClr val="C00000"/>
                </a:solidFill>
              </a:rPr>
              <a:t>第一次下面会让下载对应数据库驱动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54D57-ED25-4A33-BB2A-08DE28233DDD}"/>
              </a:ext>
            </a:extLst>
          </p:cNvPr>
          <p:cNvSpPr/>
          <p:nvPr/>
        </p:nvSpPr>
        <p:spPr>
          <a:xfrm>
            <a:off x="3305908" y="4455623"/>
            <a:ext cx="1847983" cy="432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96405D2-34ED-48A3-B5CC-A9FAE067C1C1}"/>
              </a:ext>
            </a:extLst>
          </p:cNvPr>
          <p:cNvCxnSpPr>
            <a:cxnSpLocks/>
          </p:cNvCxnSpPr>
          <p:nvPr/>
        </p:nvCxnSpPr>
        <p:spPr>
          <a:xfrm flipH="1" flipV="1">
            <a:off x="4429125" y="2043113"/>
            <a:ext cx="285750" cy="241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919A46E-774C-4033-9DAD-C666C435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8" y="6644115"/>
            <a:ext cx="2927541" cy="42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8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DC661A-E8CE-48CE-AF8D-2EE97A61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7" y="756137"/>
            <a:ext cx="7619912" cy="3433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3C7193-40FD-4E27-B839-01795DCD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589" y="756137"/>
            <a:ext cx="3826412" cy="704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选择查看数据库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4894877"/>
            <a:ext cx="9143999" cy="196312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选择</a:t>
            </a:r>
            <a:r>
              <a:rPr lang="en-US" altLang="zh-CN" dirty="0">
                <a:solidFill>
                  <a:srgbClr val="C00000"/>
                </a:solidFill>
              </a:rPr>
              <a:t>SQL</a:t>
            </a:r>
            <a:r>
              <a:rPr lang="zh-CN" altLang="en-US" dirty="0">
                <a:solidFill>
                  <a:srgbClr val="C00000"/>
                </a:solidFill>
              </a:rPr>
              <a:t>语句提示的库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别选全部，耗资源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而且提示不精准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5978773" y="2461846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693834" y="756137"/>
            <a:ext cx="450166" cy="1579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F304D62-52D2-4B86-BDE1-C817CAF788A6}"/>
              </a:ext>
            </a:extLst>
          </p:cNvPr>
          <p:cNvCxnSpPr>
            <a:cxnSpLocks/>
          </p:cNvCxnSpPr>
          <p:nvPr/>
        </p:nvCxnSpPr>
        <p:spPr>
          <a:xfrm flipH="1">
            <a:off x="5317589" y="756137"/>
            <a:ext cx="21072" cy="61527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2">
            <a:extLst>
              <a:ext uri="{FF2B5EF4-FFF2-40B4-BE49-F238E27FC236}">
                <a16:creationId xmlns:a16="http://schemas.microsoft.com/office/drawing/2014/main" id="{52C5C340-C387-4662-9E32-B0C159B81D5A}"/>
              </a:ext>
            </a:extLst>
          </p:cNvPr>
          <p:cNvSpPr txBox="1">
            <a:spLocks/>
          </p:cNvSpPr>
          <p:nvPr/>
        </p:nvSpPr>
        <p:spPr>
          <a:xfrm>
            <a:off x="4948635" y="759196"/>
            <a:ext cx="780052" cy="703384"/>
          </a:xfrm>
          <a:prstGeom prst="rect">
            <a:avLst/>
          </a:prstGeom>
          <a:solidFill>
            <a:srgbClr val="F7F7F7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C00000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12843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5CD71CF-0CCE-4E55-9F94-1807E3F1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3" y="759655"/>
            <a:ext cx="9185753" cy="36576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查看数据库表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查看数据库结构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双击打开数据表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6668090" y="2307102"/>
            <a:ext cx="1786593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7325C-D958-46FF-BAE6-7D57C162B1DB}"/>
              </a:ext>
            </a:extLst>
          </p:cNvPr>
          <p:cNvSpPr/>
          <p:nvPr/>
        </p:nvSpPr>
        <p:spPr>
          <a:xfrm>
            <a:off x="8736037" y="868678"/>
            <a:ext cx="351692" cy="132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7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1853E1-ED6D-483F-82DF-D124C11F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55"/>
            <a:ext cx="9144000" cy="5958348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2D4471A-8F6D-490F-85D1-497BB7FB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9655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控制台数据库</a:t>
            </a: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963A4077-0C7F-4C2D-A87C-507CE93FE7F5}"/>
              </a:ext>
            </a:extLst>
          </p:cNvPr>
          <p:cNvSpPr txBox="1">
            <a:spLocks/>
          </p:cNvSpPr>
          <p:nvPr/>
        </p:nvSpPr>
        <p:spPr>
          <a:xfrm>
            <a:off x="1" y="5744815"/>
            <a:ext cx="9143999" cy="11131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4747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rgbClr val="C00000"/>
                </a:solidFill>
              </a:rPr>
              <a:t>未指定库时可选择数据库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B4A4F4-8E87-4302-B184-635D5FAD4C0E}"/>
              </a:ext>
            </a:extLst>
          </p:cNvPr>
          <p:cNvSpPr/>
          <p:nvPr/>
        </p:nvSpPr>
        <p:spPr>
          <a:xfrm>
            <a:off x="7033845" y="2954215"/>
            <a:ext cx="1631853" cy="403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onsolas"/>
        <a:ea typeface="微软雅黑"/>
        <a:cs typeface=""/>
      </a:majorFont>
      <a:minorFont>
        <a:latin typeface="Consolas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软雅黑模板2.potx" id="{1AEF9826-C6BA-4543-AFF2-25B93784A311}" vid="{00D556C9-1E43-40FC-B3C9-D723058C96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微软雅黑模板2</Template>
  <TotalTime>12379</TotalTime>
  <Words>3046</Words>
  <Application>Microsoft Office PowerPoint</Application>
  <PresentationFormat>全屏显示(4:3)</PresentationFormat>
  <Paragraphs>621</Paragraphs>
  <Slides>162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9" baseType="lpstr">
      <vt:lpstr>等线</vt:lpstr>
      <vt:lpstr>宋体</vt:lpstr>
      <vt:lpstr>微软雅黑</vt:lpstr>
      <vt:lpstr>Arial</vt:lpstr>
      <vt:lpstr>Consolas</vt:lpstr>
      <vt:lpstr>Wingdings</vt:lpstr>
      <vt:lpstr>Office 主题</vt:lpstr>
      <vt:lpstr>IntelliJ IDEA</vt:lpstr>
      <vt:lpstr>PPT 折叠节小提示</vt:lpstr>
      <vt:lpstr>谷歌浏览器看官网教程</vt:lpstr>
      <vt:lpstr>其他常用网址</vt:lpstr>
      <vt:lpstr>安装配置</vt:lpstr>
      <vt:lpstr>不关联 .java 文件</vt:lpstr>
      <vt:lpstr>汉化</vt:lpstr>
      <vt:lpstr>打开默认设置</vt:lpstr>
      <vt:lpstr>打开项目时打开默认设置</vt:lpstr>
      <vt:lpstr>Maven 默认设置</vt:lpstr>
      <vt:lpstr>Gradle 默认设置</vt:lpstr>
      <vt:lpstr>修改文件自动编译</vt:lpstr>
      <vt:lpstr>运行时编译</vt:lpstr>
      <vt:lpstr>显示配置</vt:lpstr>
      <vt:lpstr>字体和大小</vt:lpstr>
      <vt:lpstr>字符串不加粗</vt:lpstr>
      <vt:lpstr>空格和Tab颜色深度</vt:lpstr>
      <vt:lpstr>显示空格和Tab</vt:lpstr>
      <vt:lpstr>多行显示选项卡</vt:lpstr>
      <vt:lpstr>功能配置</vt:lpstr>
      <vt:lpstr>不启动上次项目</vt:lpstr>
      <vt:lpstr>新窗口打开项目</vt:lpstr>
      <vt:lpstr>提示不分大小写</vt:lpstr>
      <vt:lpstr>注释缩进</vt:lpstr>
      <vt:lpstr>注释缩进</vt:lpstr>
      <vt:lpstr>保存当前窗口布局</vt:lpstr>
      <vt:lpstr>UTF-8 与 properties 转中文</vt:lpstr>
      <vt:lpstr>非法字符\ufeff 解决方法</vt:lpstr>
      <vt:lpstr>更改快捷键</vt:lpstr>
      <vt:lpstr>设置成Eclipse等快捷键风格</vt:lpstr>
      <vt:lpstr>配置完成快捷键</vt:lpstr>
      <vt:lpstr>根据按键搜索快捷键</vt:lpstr>
      <vt:lpstr>  【项目篇】</vt:lpstr>
      <vt:lpstr>查看项目</vt:lpstr>
      <vt:lpstr>显示项目文件夹等</vt:lpstr>
      <vt:lpstr>全文查找</vt:lpstr>
      <vt:lpstr>快速定义 / 快速文档</vt:lpstr>
      <vt:lpstr>调用关系 和 查看声明</vt:lpstr>
      <vt:lpstr>多项目(工作空间)</vt:lpstr>
      <vt:lpstr>创建空白项目</vt:lpstr>
      <vt:lpstr>添加模块</vt:lpstr>
      <vt:lpstr>聚合模块与父项目选择</vt:lpstr>
      <vt:lpstr>模块目录</vt:lpstr>
      <vt:lpstr>新建Maven项目</vt:lpstr>
      <vt:lpstr>新建 Maven 项目</vt:lpstr>
      <vt:lpstr>自动导包</vt:lpstr>
      <vt:lpstr>设置自动导包</vt:lpstr>
      <vt:lpstr>手动 webapp web.xml</vt:lpstr>
      <vt:lpstr>添加 Maven 依赖</vt:lpstr>
      <vt:lpstr>Maven 命令 tomcat7:run</vt:lpstr>
      <vt:lpstr>Maven 聚合模块</vt:lpstr>
      <vt:lpstr>编写项目</vt:lpstr>
      <vt:lpstr>新建 类/接口</vt:lpstr>
      <vt:lpstr>新建类/接口窗口</vt:lpstr>
      <vt:lpstr>main 方法</vt:lpstr>
      <vt:lpstr>System.out.println() 输出</vt:lpstr>
      <vt:lpstr>POJO 类</vt:lpstr>
      <vt:lpstr>getter/setter/重写/实现/try</vt:lpstr>
      <vt:lpstr>Ctrl + A 快速选中字段</vt:lpstr>
      <vt:lpstr>新变量</vt:lpstr>
      <vt:lpstr>文档注释</vt:lpstr>
      <vt:lpstr>新建Web项目</vt:lpstr>
      <vt:lpstr>新建项目</vt:lpstr>
      <vt:lpstr>选择 Java EE Web</vt:lpstr>
      <vt:lpstr>修改默认 JDK</vt:lpstr>
      <vt:lpstr>添加库</vt:lpstr>
      <vt:lpstr>添加文件夹 </vt:lpstr>
      <vt:lpstr>放入 jar 添加为库</vt:lpstr>
      <vt:lpstr>JSP</vt:lpstr>
      <vt:lpstr>jq 提示</vt:lpstr>
      <vt:lpstr>jsp 提示</vt:lpstr>
      <vt:lpstr>jsp 提示注解示例</vt:lpstr>
      <vt:lpstr>在 Tomcat 运行</vt:lpstr>
      <vt:lpstr>Tomcat 运行 / 重载</vt:lpstr>
      <vt:lpstr>Tomcat 运行配置</vt:lpstr>
      <vt:lpstr>Tomcat 资源目录</vt:lpstr>
      <vt:lpstr>SpringBoot</vt:lpstr>
      <vt:lpstr>创建 Spring Initializr</vt:lpstr>
      <vt:lpstr>配置 Spring Boot</vt:lpstr>
      <vt:lpstr>选择 Spring Boot 启动器</vt:lpstr>
      <vt:lpstr>Spring Boot 项目 jsp 路径</vt:lpstr>
      <vt:lpstr>  【技巧篇】</vt:lpstr>
      <vt:lpstr>常用技巧</vt:lpstr>
      <vt:lpstr>自动生成测试快捷键</vt:lpstr>
      <vt:lpstr>剪切板</vt:lpstr>
      <vt:lpstr>收藏夹应用</vt:lpstr>
      <vt:lpstr>保存当前标签和展开状态</vt:lpstr>
      <vt:lpstr>task 任务服务</vt:lpstr>
      <vt:lpstr>最近打开与最近编辑</vt:lpstr>
      <vt:lpstr>自带历史版本</vt:lpstr>
      <vt:lpstr>查看某行代码是谁改的</vt:lpstr>
      <vt:lpstr>条件断点 与 调试按钮</vt:lpstr>
      <vt:lpstr>远程调试</vt:lpstr>
      <vt:lpstr>数据库</vt:lpstr>
      <vt:lpstr>添加数据源</vt:lpstr>
      <vt:lpstr>填写账号密码</vt:lpstr>
      <vt:lpstr>选择查看数据库</vt:lpstr>
      <vt:lpstr>查看数据库表</vt:lpstr>
      <vt:lpstr>选择SQL控制台数据库</vt:lpstr>
      <vt:lpstr>外键提示示例</vt:lpstr>
      <vt:lpstr>高速插入数据库</vt:lpstr>
      <vt:lpstr>SQL字符串提示设置</vt:lpstr>
      <vt:lpstr>选择SQL字符串提示数据库</vt:lpstr>
      <vt:lpstr>选择SQL字符串提示方言</vt:lpstr>
      <vt:lpstr>字符串SQL提示示例</vt:lpstr>
      <vt:lpstr>MyBatis</vt:lpstr>
      <vt:lpstr>运行Mapper.xml中的SQL语句</vt:lpstr>
      <vt:lpstr>获得所有列名</vt:lpstr>
      <vt:lpstr>生成POJO</vt:lpstr>
      <vt:lpstr>逆向工程配置</vt:lpstr>
      <vt:lpstr>Clj逆向工程配置</vt:lpstr>
      <vt:lpstr>运行外部程序</vt:lpstr>
      <vt:lpstr>添加外部程序</vt:lpstr>
      <vt:lpstr>配置外部程序</vt:lpstr>
      <vt:lpstr>运行外部程序</vt:lpstr>
      <vt:lpstr>程序运行前运行外部程序</vt:lpstr>
      <vt:lpstr>操作 Linux 文件</vt:lpstr>
      <vt:lpstr>设置远程发布</vt:lpstr>
      <vt:lpstr>浏览 Linux 文件与运行命令</vt:lpstr>
      <vt:lpstr>编辑 Linux 文件</vt:lpstr>
      <vt:lpstr>Linux 命令脚本</vt:lpstr>
      <vt:lpstr>Linux 命令脚本</vt:lpstr>
      <vt:lpstr>设置 Linux 命令默认值</vt:lpstr>
      <vt:lpstr>  【深入篇】</vt:lpstr>
      <vt:lpstr>键盘快捷键图</vt:lpstr>
      <vt:lpstr>键盘快捷键图</vt:lpstr>
      <vt:lpstr>Ctrl + 键盘快捷键图</vt:lpstr>
      <vt:lpstr>Shift + 键盘快捷键图</vt:lpstr>
      <vt:lpstr>Alt + 键盘快捷键图</vt:lpstr>
      <vt:lpstr>Ctrl + Shift + 键盘快捷键图</vt:lpstr>
      <vt:lpstr>Ctrl + Alt + 键盘快捷键图</vt:lpstr>
      <vt:lpstr>Alt + Shift + 键盘快捷键图</vt:lpstr>
      <vt:lpstr>Ctrl + Alt + Shift + 键盘快捷键图</vt:lpstr>
      <vt:lpstr>活动模板</vt:lpstr>
      <vt:lpstr>活动模板创建</vt:lpstr>
      <vt:lpstr>活动模板变量</vt:lpstr>
      <vt:lpstr>活动模板作用域</vt:lpstr>
      <vt:lpstr>活动模板学习</vt:lpstr>
      <vt:lpstr>活动模板：变量提示函数</vt:lpstr>
      <vt:lpstr>活动模板：类的变量名函数</vt:lpstr>
      <vt:lpstr>活动模板：跳出完成选择函数</vt:lpstr>
      <vt:lpstr>活动模板：首字母大小写函数</vt:lpstr>
      <vt:lpstr>前缀完成 fore</vt:lpstr>
      <vt:lpstr>自定义 fore</vt:lpstr>
      <vt:lpstr>文件模板</vt:lpstr>
      <vt:lpstr>文件模板的变量</vt:lpstr>
      <vt:lpstr>文件模板的使用</vt:lpstr>
      <vt:lpstr>安装插件</vt:lpstr>
      <vt:lpstr>进入插件浏览器</vt:lpstr>
      <vt:lpstr>搜索插件</vt:lpstr>
      <vt:lpstr>阿里&amp;谷歌风格插件</vt:lpstr>
      <vt:lpstr>插件开发</vt:lpstr>
      <vt:lpstr>Chrome 插件</vt:lpstr>
      <vt:lpstr>设置Chrome可拖动安装拓展</vt:lpstr>
      <vt:lpstr>拖动安装浏览器调试插件</vt:lpstr>
      <vt:lpstr>浏览器调试插件使用</vt:lpstr>
      <vt:lpstr>浏览器插件推荐</vt:lpstr>
      <vt:lpstr>其他</vt:lpstr>
      <vt:lpstr>CLion安装配置编译器</vt:lpstr>
      <vt:lpstr>Go 语言配置 GOPATH</vt:lpstr>
      <vt:lpstr>Go 语言生成 exe</vt:lpstr>
      <vt:lpstr>谢谢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IntelliJ IDEA</dc:title>
  <dc:creator>林万程</dc:creator>
  <cp:lastModifiedBy>林万程</cp:lastModifiedBy>
  <cp:revision>268</cp:revision>
  <dcterms:created xsi:type="dcterms:W3CDTF">2017-10-18T00:20:39Z</dcterms:created>
  <dcterms:modified xsi:type="dcterms:W3CDTF">2018-04-06T05:01:59Z</dcterms:modified>
</cp:coreProperties>
</file>